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60"/>
  </p:notesMasterIdLst>
  <p:sldIdLst>
    <p:sldId id="256" r:id="rId2"/>
    <p:sldId id="257" r:id="rId3"/>
    <p:sldId id="289" r:id="rId4"/>
    <p:sldId id="258" r:id="rId5"/>
    <p:sldId id="290" r:id="rId6"/>
    <p:sldId id="291" r:id="rId7"/>
    <p:sldId id="293" r:id="rId8"/>
    <p:sldId id="296" r:id="rId9"/>
    <p:sldId id="297" r:id="rId10"/>
    <p:sldId id="259" r:id="rId11"/>
    <p:sldId id="301" r:id="rId12"/>
    <p:sldId id="302" r:id="rId13"/>
    <p:sldId id="303" r:id="rId14"/>
    <p:sldId id="304" r:id="rId15"/>
    <p:sldId id="305" r:id="rId16"/>
    <p:sldId id="310" r:id="rId17"/>
    <p:sldId id="306" r:id="rId18"/>
    <p:sldId id="311" r:id="rId19"/>
    <p:sldId id="307" r:id="rId20"/>
    <p:sldId id="312" r:id="rId21"/>
    <p:sldId id="308" r:id="rId22"/>
    <p:sldId id="309" r:id="rId23"/>
    <p:sldId id="313" r:id="rId24"/>
    <p:sldId id="314" r:id="rId25"/>
    <p:sldId id="315" r:id="rId26"/>
    <p:sldId id="316" r:id="rId27"/>
    <p:sldId id="318" r:id="rId28"/>
    <p:sldId id="317" r:id="rId29"/>
    <p:sldId id="349" r:id="rId30"/>
    <p:sldId id="319" r:id="rId31"/>
    <p:sldId id="324" r:id="rId32"/>
    <p:sldId id="354" r:id="rId33"/>
    <p:sldId id="325" r:id="rId34"/>
    <p:sldId id="355" r:id="rId35"/>
    <p:sldId id="356" r:id="rId36"/>
    <p:sldId id="323" r:id="rId37"/>
    <p:sldId id="322" r:id="rId38"/>
    <p:sldId id="360" r:id="rId39"/>
    <p:sldId id="361" r:id="rId40"/>
    <p:sldId id="329" r:id="rId41"/>
    <p:sldId id="330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52" r:id="rId53"/>
    <p:sldId id="275" r:id="rId54"/>
    <p:sldId id="346" r:id="rId55"/>
    <p:sldId id="342" r:id="rId56"/>
    <p:sldId id="358" r:id="rId57"/>
    <p:sldId id="344" r:id="rId58"/>
    <p:sldId id="359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ambria Math" panose="02040503050406030204" pitchFamily="18" charset="0"/>
      <p:regular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Fira Sans Extra Condensed SemiBold" panose="020B0604020202020204" charset="0"/>
      <p:regular r:id="rId72"/>
      <p:bold r:id="rId73"/>
      <p:italic r:id="rId74"/>
      <p:boldItalic r:id="rId75"/>
    </p:embeddedFont>
    <p:embeddedFont>
      <p:font typeface="Fira Sans Medium" panose="020B0603050000020004" pitchFamily="34" charset="0"/>
      <p:regular r:id="rId76"/>
      <p:bold r:id="rId77"/>
      <p:italic r:id="rId78"/>
      <p:boldItalic r:id="rId79"/>
    </p:embeddedFont>
    <p:embeddedFont>
      <p:font typeface="Fira Sans SemiBold" panose="020B0603050000020004" pitchFamily="34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CE"/>
    <a:srgbClr val="FFF1E8"/>
    <a:srgbClr val="E8F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1" autoAdjust="0"/>
    <p:restoredTop sz="93784" autoAdjust="0"/>
  </p:normalViewPr>
  <p:slideViewPr>
    <p:cSldViewPr snapToGrid="0">
      <p:cViewPr varScale="1">
        <p:scale>
          <a:sx n="104" d="100"/>
          <a:sy n="104" d="100"/>
        </p:scale>
        <p:origin x="72" y="9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font" Target="fonts/font24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87" Type="http://schemas.openxmlformats.org/officeDocument/2006/relationships/font" Target="fonts/font27.fntdata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1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2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22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4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68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26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4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49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56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47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27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2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8ECF-EC5E-438E-0BBE-F74E88765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F48D3-2D8C-E5B8-A971-D3281D449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B51AD-6EAA-CD9D-D7D5-EBC2BD08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EE27-CE46-EDE1-05A9-3D4BCF3D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84B8-5DEB-70E7-8418-8E221D3A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A893151C-F749-8D9A-08E7-00F09A1F202A}"/>
              </a:ext>
            </a:extLst>
          </p:cNvPr>
          <p:cNvSpPr txBox="1">
            <a:spLocks/>
          </p:cNvSpPr>
          <p:nvPr userDrawn="1"/>
        </p:nvSpPr>
        <p:spPr>
          <a:xfrm>
            <a:off x="8514158" y="0"/>
            <a:ext cx="6298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529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F6BA-7ED9-E85C-32D9-3DAD1AD2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57E4D-E26D-C7A3-FC95-8B7C1CEA3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2F16-CBFF-1449-E9F8-76A71125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0C75-EF0A-C05E-361A-E876352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3E1A9-4778-2623-610F-4EDA224A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844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360AE-2308-FE5D-310E-2FC3A052A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6EF4E-326F-1F06-544A-E768FAA7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830DC-5C6C-1C65-D82E-CDE95677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1CBF4-4CC4-7A1F-0249-837A0F5A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6D887-9C74-B286-8898-BD70FF7B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5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852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8A50-B6DB-FEF5-3843-881FAA1F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92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DFEF-FFEF-8B90-AC6C-FB056B20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9220-F91D-D942-8E6A-8F716688D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15B67-2FEA-B446-AED4-14499F9A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92078-F3BB-86FD-4A0B-743DCC6F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33845-B5E5-C742-C12F-A3D36088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604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4E6E-6CD8-02FC-9DBF-DC8548D1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29609-E075-CA0F-F6F6-F5C960823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2D4A-48A5-EA47-AB05-D68A3AEB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76BA-1186-1389-5EF4-087B4E9A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E5AD-04ED-564A-5CDE-06FAA366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801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6914-6353-B9C5-1045-950570E6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D39C-C124-864A-876F-B6013B9BE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895A-2DBE-F8B0-AA3C-40997F426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D4E88-BEF6-CD3C-6BAF-5D4E0230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2174-8EC3-C999-3C13-518D3A00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0C755-E8C8-F3A8-4AAD-9BF9C532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3444E6CD-2BA5-8E5C-15FF-E6822333BD22}"/>
              </a:ext>
            </a:extLst>
          </p:cNvPr>
          <p:cNvSpPr txBox="1">
            <a:spLocks/>
          </p:cNvSpPr>
          <p:nvPr userDrawn="1"/>
        </p:nvSpPr>
        <p:spPr>
          <a:xfrm>
            <a:off x="8514158" y="0"/>
            <a:ext cx="6298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18233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6FC0-157C-5E1E-CD8C-CD7C4F15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D3998-B486-A220-BB69-457D0CB7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66B65-B391-FB68-5069-6B0FDF15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E3A92-12C9-BD89-B4FC-71E7431E1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A845D-27E8-07B9-9125-82F9C318D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474A9-7AC0-FEC1-98BF-FA774793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D7B69-4688-7853-221F-3EB36DD5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6647D-B55E-BB88-EA6C-2EFEF11C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487991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A0DA-9F8A-D787-A557-1C11168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580A4-D239-6668-3ADB-7F589C19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A0A1A-CE8A-E68A-7258-8A286C97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B7588-8D03-F923-AC33-0987FFD7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25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5E6E3-3EFA-0AD5-4E7F-753159CE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F7D84-65F3-F925-4266-9436FAF7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CAD0A-E4AB-0410-87FB-FC65F2AA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7001-F84C-D618-9900-D7A7FD5A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8FEE-F2CD-396E-F1FE-454A8AF3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B7161-E420-2936-998B-0F0E38343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2A116-E662-C96E-5F5D-9B547502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9FB2E-7849-18F8-AD47-5A0F05A0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DA694-6E7B-17F5-AD82-ACE2743E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576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728E-F34F-5D2E-01CD-B8BA3EA3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F1551C-4616-6636-1511-5773A1DF6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5D890-1290-8EB5-E7BF-6DCFAC429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C2727-E1D4-18E2-C822-7D6A19FE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8F45E-7F1C-357F-B4B9-97BA3B10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44454-67C1-8786-8AD3-F46CFE69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73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62E6C-4E94-AA50-8585-55BF5939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991C8-7D03-7FEE-8029-9B63DE2E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252AC-F18E-7428-F9C7-A7E9EA18B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DDDD-8308-4BAA-BFA8-CFDE32CEB0C3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680E-4917-E354-14D7-FBCC17943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89B0-6F02-F156-9526-3B03A3331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C2D4F-EEB4-4170-AD63-88836EF06C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966025D-7B46-8D76-CB55-BCB95D589873}"/>
              </a:ext>
            </a:extLst>
          </p:cNvPr>
          <p:cNvSpPr txBox="1">
            <a:spLocks/>
          </p:cNvSpPr>
          <p:nvPr userDrawn="1"/>
        </p:nvSpPr>
        <p:spPr>
          <a:xfrm>
            <a:off x="8514158" y="0"/>
            <a:ext cx="6298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0960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66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488113"/>
            <a:ext cx="337525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IOT Based Jacket</a:t>
            </a:r>
            <a:endParaRPr sz="50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6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Eng. Elie El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Arou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Eng. Atieh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Atieh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HARDWARE COMPONENTS</a:t>
            </a: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ELECTROCARDIOGRAM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AD-8232</a:t>
            </a: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</a:t>
            </a: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MPU-6050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Heating pads</a:t>
            </a: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"/>
                <a:ea typeface="Fira Sans"/>
                <a:cs typeface="Fira Sans"/>
                <a:sym typeface="Fira Sans"/>
              </a:rPr>
              <a:t>Heating pads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MICROCONTROLLERS</a:t>
            </a: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ESP-8266 &amp; ESP-WROOM-32 </a:t>
            </a: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BLOOD OXYGEN LEVEL</a:t>
            </a: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MAX-30100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BODY TEMPERATURE</a:t>
            </a: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DS18B20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31;p34">
            <a:extLst>
              <a:ext uri="{FF2B5EF4-FFF2-40B4-BE49-F238E27FC236}">
                <a16:creationId xmlns:a16="http://schemas.microsoft.com/office/drawing/2014/main" id="{A38DE38B-1D0F-36BD-319D-44972D871809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 ESP-8266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3133;p34">
            <a:extLst>
              <a:ext uri="{FF2B5EF4-FFF2-40B4-BE49-F238E27FC236}">
                <a16:creationId xmlns:a16="http://schemas.microsoft.com/office/drawing/2014/main" id="{8426EE9F-FE8D-3A8C-F1F3-3F7D7153F60D}"/>
              </a:ext>
            </a:extLst>
          </p:cNvPr>
          <p:cNvSpPr txBox="1"/>
          <p:nvPr/>
        </p:nvSpPr>
        <p:spPr>
          <a:xfrm>
            <a:off x="355656" y="1367632"/>
            <a:ext cx="6568004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Price: 3.5$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Microcontroller: </a:t>
            </a:r>
            <a:r>
              <a:rPr lang="en-US" sz="1400" dirty="0" err="1">
                <a:latin typeface="Fira Sans"/>
                <a:ea typeface="Fira Sans"/>
                <a:cs typeface="Fira Sans"/>
                <a:sym typeface="Fira Sans"/>
              </a:rPr>
              <a:t>Tensilica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 32-bit RISC CPU </a:t>
            </a:r>
            <a:r>
              <a:rPr lang="en-US" sz="1400" dirty="0" err="1">
                <a:latin typeface="Fira Sans"/>
                <a:ea typeface="Fira Sans"/>
                <a:cs typeface="Fira Sans"/>
                <a:sym typeface="Fira Sans"/>
              </a:rPr>
              <a:t>Xtensa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 LX106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Operating Voltage: 3.3V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Digital I/O Pins (DIO): 16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Analog Input Pins (ADC): 1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UARTs: 1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SPIs: 1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I2Cs: 1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Flash Memory: 4 MB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SRAM: 64 KB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Clock Speed: 80 MHz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PCB Antenna</a:t>
            </a:r>
          </a:p>
        </p:txBody>
      </p:sp>
      <p:pic>
        <p:nvPicPr>
          <p:cNvPr id="7" name="Picture 6" descr="NodeMCU ESP8266 Pinout">
            <a:extLst>
              <a:ext uri="{FF2B5EF4-FFF2-40B4-BE49-F238E27FC236}">
                <a16:creationId xmlns:a16="http://schemas.microsoft.com/office/drawing/2014/main" id="{C1A2E55C-C708-4E4B-D58B-289CEDA05E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43" y="886375"/>
            <a:ext cx="3053607" cy="203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NodeMCU ESP8266 Board">
            <a:extLst>
              <a:ext uri="{FF2B5EF4-FFF2-40B4-BE49-F238E27FC236}">
                <a16:creationId xmlns:a16="http://schemas.microsoft.com/office/drawing/2014/main" id="{67387A82-CE18-B66D-440C-AEEA4F6C54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92" y="3143931"/>
            <a:ext cx="3907308" cy="191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93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ESP-WROOM-32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3762249" y="1408331"/>
            <a:ext cx="5107907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Microprocessor: </a:t>
            </a:r>
            <a:r>
              <a:rPr lang="en-US" sz="1400" dirty="0" err="1">
                <a:latin typeface="Fira Sans"/>
                <a:ea typeface="Fira Sans"/>
                <a:cs typeface="Fira Sans"/>
                <a:sym typeface="Fira Sans"/>
              </a:rPr>
              <a:t>Tensilica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400" dirty="0" err="1">
                <a:latin typeface="Fira Sans"/>
                <a:ea typeface="Fira Sans"/>
                <a:cs typeface="Fira Sans"/>
                <a:sym typeface="Fira Sans"/>
              </a:rPr>
              <a:t>Xtensa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 LX6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Maximum Operating Frequency: 240MHz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Operating Voltage: 3.3V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Analog Input Pins: 12-bit, 18 Channel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DAC Pins: 8-bit, 2 Channel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Digital I/O Pins: 39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DC Current on I/O Pins: 40 mA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DC Current on 3.3V Pin: 50 mA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SRAM: 520 KB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Communication: SPI(4), I2C(2), I2S(2), CAN, UART(3)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Wi-Fi: 802.11 b/g/n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Bluetooth: V4.2 – Supports BLE and Classic Bluetooth</a:t>
            </a:r>
          </a:p>
        </p:txBody>
      </p:sp>
      <p:pic>
        <p:nvPicPr>
          <p:cNvPr id="4" name="Picture 3" descr="ESP32 DevKitC Development Board">
            <a:extLst>
              <a:ext uri="{FF2B5EF4-FFF2-40B4-BE49-F238E27FC236}">
                <a16:creationId xmlns:a16="http://schemas.microsoft.com/office/drawing/2014/main" id="{494AA241-2D1A-975E-4933-BD5CE69530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8" t="22902" r="22899" b="18551"/>
          <a:stretch/>
        </p:blipFill>
        <p:spPr bwMode="auto">
          <a:xfrm rot="5400000">
            <a:off x="-37042" y="1692863"/>
            <a:ext cx="4391737" cy="2303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4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ECG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AD-8232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4036093" y="1412991"/>
            <a:ext cx="5107907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Price: 11$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Fully integrated single-lead ECG front end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Supply current: 170 </a:t>
            </a:r>
            <a:r>
              <a:rPr lang="en-US" sz="1400" dirty="0" err="1">
                <a:latin typeface="Fira Sans"/>
                <a:ea typeface="Fira Sans"/>
                <a:cs typeface="Fira Sans"/>
                <a:sym typeface="Fira Sans"/>
              </a:rPr>
              <a:t>μA</a:t>
            </a:r>
            <a:endParaRPr lang="en-US" sz="1400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Common-mode rejection ratio: 80 dB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Two or three electrode configurations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Accepts up to ±300 mV of half cell potential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Fast restore feature improves filter settling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Leads off detection: ac or dc options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Integrated right leg drive (RLD) amplifier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Single-supply operation: 2.0 V to </a:t>
            </a:r>
            <a:r>
              <a:rPr lang="en-US" sz="1400">
                <a:latin typeface="Fira Sans"/>
                <a:ea typeface="Fira Sans"/>
                <a:cs typeface="Fira Sans"/>
                <a:sym typeface="Fira Sans"/>
              </a:rPr>
              <a:t>3.5 V</a:t>
            </a:r>
            <a:endParaRPr lang="en-US" sz="14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599E6-8386-23FF-CBAA-5574B8DC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8577" y="1412991"/>
            <a:ext cx="3238741" cy="32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4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ECG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AD-8232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6" name="Google Shape;3133;p34">
            <a:extLst>
              <a:ext uri="{FF2B5EF4-FFF2-40B4-BE49-F238E27FC236}">
                <a16:creationId xmlns:a16="http://schemas.microsoft.com/office/drawing/2014/main" id="{B2DEBBD5-5EEA-1E84-DD0C-E093504576AD}"/>
              </a:ext>
            </a:extLst>
          </p:cNvPr>
          <p:cNvSpPr txBox="1"/>
          <p:nvPr/>
        </p:nvSpPr>
        <p:spPr>
          <a:xfrm>
            <a:off x="674826" y="2112119"/>
            <a:ext cx="2612752" cy="164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SDN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LO+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LO-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OUTPUT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3.3V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GND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right arm (RA)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left arm (LA)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and right leg (RL)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1459;p16">
            <a:extLst>
              <a:ext uri="{FF2B5EF4-FFF2-40B4-BE49-F238E27FC236}">
                <a16:creationId xmlns:a16="http://schemas.microsoft.com/office/drawing/2014/main" id="{1A94FDE9-BBAB-7F25-4C67-DE82CCD47501}"/>
              </a:ext>
            </a:extLst>
          </p:cNvPr>
          <p:cNvSpPr txBox="1"/>
          <p:nvPr/>
        </p:nvSpPr>
        <p:spPr>
          <a:xfrm>
            <a:off x="710250" y="734839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PINS:</a:t>
            </a:r>
          </a:p>
        </p:txBody>
      </p:sp>
      <p:pic>
        <p:nvPicPr>
          <p:cNvPr id="11" name="Picture 10" descr="Heart Rate Variability Training - SimpliFaster">
            <a:extLst>
              <a:ext uri="{FF2B5EF4-FFF2-40B4-BE49-F238E27FC236}">
                <a16:creationId xmlns:a16="http://schemas.microsoft.com/office/drawing/2014/main" id="{E44F9369-52D4-0017-67D8-915CC5C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28918"/>
            <a:ext cx="3068177" cy="1526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utoShape 2" descr="Image">
            <a:extLst>
              <a:ext uri="{FF2B5EF4-FFF2-40B4-BE49-F238E27FC236}">
                <a16:creationId xmlns:a16="http://schemas.microsoft.com/office/drawing/2014/main" id="{25DF02D6-1ACB-759A-6392-BFF945FF0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56F2-989D-F956-DE52-AEA0DD07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88" y="1033939"/>
            <a:ext cx="6363286" cy="25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O2 level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MAX-30100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4915867" y="1412992"/>
            <a:ext cx="4190783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Two light-emitting diodes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Two photo detectors, optimized optics and low noise simulation.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Communication modes: standard IIC protocol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Power supply: 3.3V to 5.5V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Current draw: ~600</a:t>
            </a:r>
            <a:r>
              <a:rPr lang="el-GR" sz="1400" dirty="0">
                <a:latin typeface="Fira Sans"/>
                <a:ea typeface="Fira Sans"/>
                <a:cs typeface="Fira Sans"/>
                <a:sym typeface="Fira Sans"/>
              </a:rPr>
              <a:t>μ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 (during measurements)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Current draw:  ~0.7</a:t>
            </a:r>
            <a:r>
              <a:rPr lang="el-GR" sz="1400" dirty="0">
                <a:latin typeface="Fira Sans"/>
                <a:ea typeface="Fira Sans"/>
                <a:cs typeface="Fira Sans"/>
                <a:sym typeface="Fira Sans"/>
              </a:rPr>
              <a:t>μ</a:t>
            </a: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 (during standby mode)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Red LED Wavelength: 660nm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IR LED Wavelength: 880nm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Temperature Range: -40˚C to +85˚C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Temperature Accuracy: ±1˚C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19307-51C6-F106-7E50-88C1FF8A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09"/>
          <a:stretch/>
        </p:blipFill>
        <p:spPr>
          <a:xfrm>
            <a:off x="426581" y="1412992"/>
            <a:ext cx="4145419" cy="31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77896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O2 level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MAX-30100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6" name="Google Shape;3133;p34">
            <a:extLst>
              <a:ext uri="{FF2B5EF4-FFF2-40B4-BE49-F238E27FC236}">
                <a16:creationId xmlns:a16="http://schemas.microsoft.com/office/drawing/2014/main" id="{B2DEBBD5-5EEA-1E84-DD0C-E093504576AD}"/>
              </a:ext>
            </a:extLst>
          </p:cNvPr>
          <p:cNvSpPr txBox="1"/>
          <p:nvPr/>
        </p:nvSpPr>
        <p:spPr>
          <a:xfrm>
            <a:off x="1279016" y="2132546"/>
            <a:ext cx="2612752" cy="164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VCC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GND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SCL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SDA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INT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IRD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RD</a:t>
            </a:r>
          </a:p>
        </p:txBody>
      </p:sp>
      <p:sp>
        <p:nvSpPr>
          <p:cNvPr id="8" name="Google Shape;1459;p16">
            <a:extLst>
              <a:ext uri="{FF2B5EF4-FFF2-40B4-BE49-F238E27FC236}">
                <a16:creationId xmlns:a16="http://schemas.microsoft.com/office/drawing/2014/main" id="{1A94FDE9-BBAB-7F25-4C67-DE82CCD47501}"/>
              </a:ext>
            </a:extLst>
          </p:cNvPr>
          <p:cNvSpPr txBox="1"/>
          <p:nvPr/>
        </p:nvSpPr>
        <p:spPr>
          <a:xfrm>
            <a:off x="1382086" y="13662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PINS: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318C6-5230-F6D7-077E-41B2E6CB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2929869" y="2056273"/>
            <a:ext cx="2442434" cy="18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utoShape 4" descr="Image">
            <a:extLst>
              <a:ext uri="{FF2B5EF4-FFF2-40B4-BE49-F238E27FC236}">
                <a16:creationId xmlns:a16="http://schemas.microsoft.com/office/drawing/2014/main" id="{9CE2C8D3-0E6C-22C8-B550-0697B4698C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">
            <a:extLst>
              <a:ext uri="{FF2B5EF4-FFF2-40B4-BE49-F238E27FC236}">
                <a16:creationId xmlns:a16="http://schemas.microsoft.com/office/drawing/2014/main" id="{765BF012-1743-4ACF-0377-EA82FD0CD8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F3B23-5A87-98DD-3917-016A2A12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02031" y="1306743"/>
            <a:ext cx="4585708" cy="33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GYROSCOPE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MPU-6050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4542351" y="1267347"/>
            <a:ext cx="4053962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Power supply :3-5v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Communication modes: standard IIC communications protocol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DEGREES OF FREEDOM : 6 x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Chip built-in 16bit AD converter, 16-bit data output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Acceleration range: ± 2 ± 4 ± 8 ± 16g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Pin spacing  2.54mm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599E6-8386-23FF-CBAA-5574B8DC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347" y="1218622"/>
            <a:ext cx="2706255" cy="27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0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77896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GYROSCOPE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MPU-6050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6" name="Google Shape;3133;p34">
            <a:extLst>
              <a:ext uri="{FF2B5EF4-FFF2-40B4-BE49-F238E27FC236}">
                <a16:creationId xmlns:a16="http://schemas.microsoft.com/office/drawing/2014/main" id="{B2DEBBD5-5EEA-1E84-DD0C-E093504576AD}"/>
              </a:ext>
            </a:extLst>
          </p:cNvPr>
          <p:cNvSpPr txBox="1"/>
          <p:nvPr/>
        </p:nvSpPr>
        <p:spPr>
          <a:xfrm>
            <a:off x="1279015" y="2132546"/>
            <a:ext cx="3060755" cy="233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VCC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GND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SCL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SDA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XCL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XDA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ADD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INT </a:t>
            </a:r>
          </a:p>
        </p:txBody>
      </p:sp>
      <p:sp>
        <p:nvSpPr>
          <p:cNvPr id="8" name="Google Shape;1459;p16">
            <a:extLst>
              <a:ext uri="{FF2B5EF4-FFF2-40B4-BE49-F238E27FC236}">
                <a16:creationId xmlns:a16="http://schemas.microsoft.com/office/drawing/2014/main" id="{1A94FDE9-BBAB-7F25-4C67-DE82CCD47501}"/>
              </a:ext>
            </a:extLst>
          </p:cNvPr>
          <p:cNvSpPr txBox="1"/>
          <p:nvPr/>
        </p:nvSpPr>
        <p:spPr>
          <a:xfrm>
            <a:off x="1382086" y="13662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PINS: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C877F-5D36-2CBF-6504-C81BE960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426457" y="1515774"/>
            <a:ext cx="2236364" cy="2236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05FC72-72F6-2F49-CD3B-AA33C5175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7" t="17806" r="16366" b="4480"/>
          <a:stretch/>
        </p:blipFill>
        <p:spPr>
          <a:xfrm rot="16200000">
            <a:off x="5088727" y="1569027"/>
            <a:ext cx="4017819" cy="31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 DS18B20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4751485" y="1412991"/>
            <a:ext cx="4071115" cy="31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1-Wire interface requires only one port pin for communication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Requires no external components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Power supply range is 3.0V to 5.5V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Zero standby power required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Measures temperatures from -55°C to +125°C( -67°F to +257°F)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±0.5°C accuracy from -10°C to +85°C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3B84E-539D-E87D-9C64-D0CD6875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0" y="1475498"/>
            <a:ext cx="2985363" cy="298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2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What is the problem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061974" y="2467671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Our Solution!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061973" y="2684022"/>
            <a:ext cx="200284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System Design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Functional Decomposition</a:t>
            </a:r>
          </a:p>
        </p:txBody>
      </p:sp>
      <p:sp>
        <p:nvSpPr>
          <p:cNvPr id="174" name="Google Shape;174;p14"/>
          <p:cNvSpPr txBox="1"/>
          <p:nvPr/>
        </p:nvSpPr>
        <p:spPr>
          <a:xfrm>
            <a:off x="111545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Components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The hardware and specification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Outline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80790" y="12158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Hardware Implementation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Circuit and flow chart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Software Implementation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Project Analytics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861174" y="3837975"/>
            <a:ext cx="214713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Cost, Gantt Chart, Risk Assessment, and Conclusion</a:t>
            </a:r>
          </a:p>
        </p:txBody>
      </p:sp>
      <p:grpSp>
        <p:nvGrpSpPr>
          <p:cNvPr id="188" name="Google Shape;188;p14"/>
          <p:cNvGrpSpPr/>
          <p:nvPr/>
        </p:nvGrpSpPr>
        <p:grpSpPr>
          <a:xfrm>
            <a:off x="8154310" y="3644242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102210" y="1215632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83;p14">
            <a:extLst>
              <a:ext uri="{FF2B5EF4-FFF2-40B4-BE49-F238E27FC236}">
                <a16:creationId xmlns:a16="http://schemas.microsoft.com/office/drawing/2014/main" id="{C8722D90-8FDE-0305-F5EF-5A8C56D752CE}"/>
              </a:ext>
            </a:extLst>
          </p:cNvPr>
          <p:cNvGrpSpPr/>
          <p:nvPr/>
        </p:nvGrpSpPr>
        <p:grpSpPr>
          <a:xfrm>
            <a:off x="8103488" y="2354250"/>
            <a:ext cx="630131" cy="630131"/>
            <a:chOff x="6323089" y="1361318"/>
            <a:chExt cx="630131" cy="630131"/>
          </a:xfrm>
        </p:grpSpPr>
        <p:sp>
          <p:nvSpPr>
            <p:cNvPr id="13" name="Google Shape;184;p14">
              <a:extLst>
                <a:ext uri="{FF2B5EF4-FFF2-40B4-BE49-F238E27FC236}">
                  <a16:creationId xmlns:a16="http://schemas.microsoft.com/office/drawing/2014/main" id="{37537727-77D1-A5D4-6357-70647067B9CD}"/>
                </a:ext>
              </a:extLst>
            </p:cNvPr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5;p14">
              <a:extLst>
                <a:ext uri="{FF2B5EF4-FFF2-40B4-BE49-F238E27FC236}">
                  <a16:creationId xmlns:a16="http://schemas.microsoft.com/office/drawing/2014/main" id="{6C0397FB-72A3-F975-792F-349CA588110B}"/>
                </a:ext>
              </a:extLst>
            </p:cNvPr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6;p14">
              <a:extLst>
                <a:ext uri="{FF2B5EF4-FFF2-40B4-BE49-F238E27FC236}">
                  <a16:creationId xmlns:a16="http://schemas.microsoft.com/office/drawing/2014/main" id="{D6B5E566-814A-897A-E336-1B349B71EB10}"/>
                </a:ext>
              </a:extLst>
            </p:cNvPr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;p14">
              <a:extLst>
                <a:ext uri="{FF2B5EF4-FFF2-40B4-BE49-F238E27FC236}">
                  <a16:creationId xmlns:a16="http://schemas.microsoft.com/office/drawing/2014/main" id="{B0C06399-0774-B536-A843-F4F0B44637D1}"/>
                </a:ext>
              </a:extLst>
            </p:cNvPr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4;p14">
            <a:extLst>
              <a:ext uri="{FF2B5EF4-FFF2-40B4-BE49-F238E27FC236}">
                <a16:creationId xmlns:a16="http://schemas.microsoft.com/office/drawing/2014/main" id="{44CF9601-8E05-A5FD-25CF-7D7C42744DED}"/>
              </a:ext>
            </a:extLst>
          </p:cNvPr>
          <p:cNvSpPr/>
          <p:nvPr/>
        </p:nvSpPr>
        <p:spPr>
          <a:xfrm>
            <a:off x="8112358" y="2393012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381;p28">
            <a:extLst>
              <a:ext uri="{FF2B5EF4-FFF2-40B4-BE49-F238E27FC236}">
                <a16:creationId xmlns:a16="http://schemas.microsoft.com/office/drawing/2014/main" id="{D9ED621C-A93E-7D46-8DC0-617B92A5359A}"/>
              </a:ext>
            </a:extLst>
          </p:cNvPr>
          <p:cNvSpPr/>
          <p:nvPr/>
        </p:nvSpPr>
        <p:spPr>
          <a:xfrm>
            <a:off x="8331868" y="2509917"/>
            <a:ext cx="188741" cy="318798"/>
          </a:xfrm>
          <a:custGeom>
            <a:avLst/>
            <a:gdLst/>
            <a:ahLst/>
            <a:cxnLst/>
            <a:rect l="l" t="t" r="r" b="b"/>
            <a:pathLst>
              <a:path w="6619" h="11180" extrusionOk="0">
                <a:moveTo>
                  <a:pt x="4845" y="760"/>
                </a:moveTo>
                <a:cubicBezTo>
                  <a:pt x="5384" y="760"/>
                  <a:pt x="5859" y="1204"/>
                  <a:pt x="5859" y="1774"/>
                </a:cubicBezTo>
                <a:lnTo>
                  <a:pt x="5859" y="9406"/>
                </a:lnTo>
                <a:cubicBezTo>
                  <a:pt x="5859" y="9944"/>
                  <a:pt x="5384" y="10419"/>
                  <a:pt x="4845" y="10419"/>
                </a:cubicBezTo>
                <a:lnTo>
                  <a:pt x="1774" y="10419"/>
                </a:lnTo>
                <a:cubicBezTo>
                  <a:pt x="1235" y="10419"/>
                  <a:pt x="760" y="9944"/>
                  <a:pt x="760" y="9406"/>
                </a:cubicBezTo>
                <a:lnTo>
                  <a:pt x="760" y="1774"/>
                </a:lnTo>
                <a:cubicBezTo>
                  <a:pt x="760" y="1204"/>
                  <a:pt x="1204" y="760"/>
                  <a:pt x="1774" y="760"/>
                </a:cubicBezTo>
                <a:close/>
                <a:moveTo>
                  <a:pt x="1774" y="0"/>
                </a:moveTo>
                <a:cubicBezTo>
                  <a:pt x="792" y="0"/>
                  <a:pt x="0" y="792"/>
                  <a:pt x="0" y="1774"/>
                </a:cubicBezTo>
                <a:lnTo>
                  <a:pt x="0" y="9374"/>
                </a:lnTo>
                <a:cubicBezTo>
                  <a:pt x="0" y="10356"/>
                  <a:pt x="792" y="11180"/>
                  <a:pt x="1774" y="11180"/>
                </a:cubicBezTo>
                <a:lnTo>
                  <a:pt x="4845" y="11180"/>
                </a:lnTo>
                <a:cubicBezTo>
                  <a:pt x="5827" y="11180"/>
                  <a:pt x="6619" y="10356"/>
                  <a:pt x="6619" y="9374"/>
                </a:cubicBezTo>
                <a:lnTo>
                  <a:pt x="6619" y="1774"/>
                </a:lnTo>
                <a:cubicBezTo>
                  <a:pt x="6619" y="792"/>
                  <a:pt x="5827" y="0"/>
                  <a:pt x="48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82;p28">
            <a:extLst>
              <a:ext uri="{FF2B5EF4-FFF2-40B4-BE49-F238E27FC236}">
                <a16:creationId xmlns:a16="http://schemas.microsoft.com/office/drawing/2014/main" id="{3BA76A44-E750-FB77-E75E-8E52526BB954}"/>
              </a:ext>
            </a:extLst>
          </p:cNvPr>
          <p:cNvSpPr/>
          <p:nvPr/>
        </p:nvSpPr>
        <p:spPr>
          <a:xfrm>
            <a:off x="8335461" y="2553260"/>
            <a:ext cx="181555" cy="21700"/>
          </a:xfrm>
          <a:custGeom>
            <a:avLst/>
            <a:gdLst/>
            <a:ahLst/>
            <a:cxnLst/>
            <a:rect l="l" t="t" r="r" b="b"/>
            <a:pathLst>
              <a:path w="6367" h="761" extrusionOk="0">
                <a:moveTo>
                  <a:pt x="381" y="1"/>
                </a:moveTo>
                <a:cubicBezTo>
                  <a:pt x="191" y="1"/>
                  <a:pt x="1" y="159"/>
                  <a:pt x="1" y="381"/>
                </a:cubicBezTo>
                <a:cubicBezTo>
                  <a:pt x="1" y="602"/>
                  <a:pt x="191" y="761"/>
                  <a:pt x="381" y="761"/>
                </a:cubicBezTo>
                <a:lnTo>
                  <a:pt x="5986" y="761"/>
                </a:lnTo>
                <a:cubicBezTo>
                  <a:pt x="6176" y="761"/>
                  <a:pt x="6366" y="602"/>
                  <a:pt x="6366" y="381"/>
                </a:cubicBezTo>
                <a:cubicBezTo>
                  <a:pt x="6366" y="159"/>
                  <a:pt x="6176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83;p28">
            <a:extLst>
              <a:ext uri="{FF2B5EF4-FFF2-40B4-BE49-F238E27FC236}">
                <a16:creationId xmlns:a16="http://schemas.microsoft.com/office/drawing/2014/main" id="{EE8946C1-5B81-B59A-C00F-795C540CD788}"/>
              </a:ext>
            </a:extLst>
          </p:cNvPr>
          <p:cNvSpPr/>
          <p:nvPr/>
        </p:nvSpPr>
        <p:spPr>
          <a:xfrm>
            <a:off x="8335461" y="2748303"/>
            <a:ext cx="181555" cy="21728"/>
          </a:xfrm>
          <a:custGeom>
            <a:avLst/>
            <a:gdLst/>
            <a:ahLst/>
            <a:cxnLst/>
            <a:rect l="l" t="t" r="r" b="b"/>
            <a:pathLst>
              <a:path w="6367" h="762" extrusionOk="0">
                <a:moveTo>
                  <a:pt x="381" y="1"/>
                </a:moveTo>
                <a:cubicBezTo>
                  <a:pt x="191" y="1"/>
                  <a:pt x="1" y="191"/>
                  <a:pt x="1" y="381"/>
                </a:cubicBezTo>
                <a:cubicBezTo>
                  <a:pt x="1" y="603"/>
                  <a:pt x="191" y="761"/>
                  <a:pt x="381" y="761"/>
                </a:cubicBezTo>
                <a:lnTo>
                  <a:pt x="5986" y="761"/>
                </a:lnTo>
                <a:cubicBezTo>
                  <a:pt x="6176" y="761"/>
                  <a:pt x="6366" y="603"/>
                  <a:pt x="6366" y="381"/>
                </a:cubicBezTo>
                <a:cubicBezTo>
                  <a:pt x="6366" y="191"/>
                  <a:pt x="6176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84;p28">
            <a:extLst>
              <a:ext uri="{FF2B5EF4-FFF2-40B4-BE49-F238E27FC236}">
                <a16:creationId xmlns:a16="http://schemas.microsoft.com/office/drawing/2014/main" id="{AF585C88-C695-718F-A4C6-D6F2B795196D}"/>
              </a:ext>
            </a:extLst>
          </p:cNvPr>
          <p:cNvSpPr/>
          <p:nvPr/>
        </p:nvSpPr>
        <p:spPr>
          <a:xfrm>
            <a:off x="8407704" y="2777217"/>
            <a:ext cx="21700" cy="21700"/>
          </a:xfrm>
          <a:custGeom>
            <a:avLst/>
            <a:gdLst/>
            <a:ahLst/>
            <a:cxnLst/>
            <a:rect l="l" t="t" r="r" b="b"/>
            <a:pathLst>
              <a:path w="761" h="761" extrusionOk="0">
                <a:moveTo>
                  <a:pt x="381" y="0"/>
                </a:moveTo>
                <a:cubicBezTo>
                  <a:pt x="191" y="0"/>
                  <a:pt x="1" y="190"/>
                  <a:pt x="1" y="380"/>
                </a:cubicBezTo>
                <a:cubicBezTo>
                  <a:pt x="1" y="602"/>
                  <a:pt x="191" y="760"/>
                  <a:pt x="381" y="760"/>
                </a:cubicBezTo>
                <a:cubicBezTo>
                  <a:pt x="602" y="760"/>
                  <a:pt x="761" y="602"/>
                  <a:pt x="761" y="380"/>
                </a:cubicBezTo>
                <a:cubicBezTo>
                  <a:pt x="761" y="190"/>
                  <a:pt x="602" y="0"/>
                  <a:pt x="3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69237" y="1444420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0" name="Google Shape;180;p14"/>
          <p:cNvSpPr txBox="1"/>
          <p:nvPr/>
        </p:nvSpPr>
        <p:spPr>
          <a:xfrm>
            <a:off x="6115884" y="2727504"/>
            <a:ext cx="189241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Flow Charts, Code Snips And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F67580-27AE-E6D8-7144-3D54B68EC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"/>
          <a:stretch/>
        </p:blipFill>
        <p:spPr>
          <a:xfrm>
            <a:off x="3718794" y="1967371"/>
            <a:ext cx="1804142" cy="1024037"/>
          </a:xfrm>
          <a:prstGeom prst="roundRect">
            <a:avLst>
              <a:gd name="adj" fmla="val 3879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77896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 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Wingdings" panose="05000000000000000000" pitchFamily="2" charset="2"/>
              </a:rPr>
              <a:t></a:t>
            </a: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 DS18B20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6" name="Google Shape;3133;p34">
            <a:extLst>
              <a:ext uri="{FF2B5EF4-FFF2-40B4-BE49-F238E27FC236}">
                <a16:creationId xmlns:a16="http://schemas.microsoft.com/office/drawing/2014/main" id="{B2DEBBD5-5EEA-1E84-DD0C-E093504576AD}"/>
              </a:ext>
            </a:extLst>
          </p:cNvPr>
          <p:cNvSpPr txBox="1"/>
          <p:nvPr/>
        </p:nvSpPr>
        <p:spPr>
          <a:xfrm>
            <a:off x="1248975" y="1014946"/>
            <a:ext cx="3060755" cy="233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VCC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GND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DATA</a:t>
            </a:r>
          </a:p>
        </p:txBody>
      </p:sp>
      <p:sp>
        <p:nvSpPr>
          <p:cNvPr id="8" name="Google Shape;1459;p16">
            <a:extLst>
              <a:ext uri="{FF2B5EF4-FFF2-40B4-BE49-F238E27FC236}">
                <a16:creationId xmlns:a16="http://schemas.microsoft.com/office/drawing/2014/main" id="{1A94FDE9-BBAB-7F25-4C67-DE82CCD47501}"/>
              </a:ext>
            </a:extLst>
          </p:cNvPr>
          <p:cNvSpPr txBox="1"/>
          <p:nvPr/>
        </p:nvSpPr>
        <p:spPr>
          <a:xfrm>
            <a:off x="1382086" y="13662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PINS: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8F406-142B-5464-10CF-4FECD319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3" y="1521431"/>
            <a:ext cx="5579052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HEATING PADS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Specifications</a:t>
            </a:r>
          </a:p>
        </p:txBody>
      </p:sp>
      <p:sp>
        <p:nvSpPr>
          <p:cNvPr id="3" name="Google Shape;3133;p34">
            <a:extLst>
              <a:ext uri="{FF2B5EF4-FFF2-40B4-BE49-F238E27FC236}">
                <a16:creationId xmlns:a16="http://schemas.microsoft.com/office/drawing/2014/main" id="{EBE6CF36-9E76-1488-E08A-1800EF235092}"/>
              </a:ext>
            </a:extLst>
          </p:cNvPr>
          <p:cNvSpPr txBox="1"/>
          <p:nvPr/>
        </p:nvSpPr>
        <p:spPr>
          <a:xfrm>
            <a:off x="4915868" y="1837535"/>
            <a:ext cx="5107907" cy="115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Material: Silicon Rubber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Dimensions: 5x5cm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Voltage input: 12VDC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Power consumption: 10W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0A99CB-8E0C-C561-F2DC-6616A9F3A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 t="21490" r="21490" b="21490"/>
          <a:stretch/>
        </p:blipFill>
        <p:spPr bwMode="auto">
          <a:xfrm>
            <a:off x="491946" y="1061739"/>
            <a:ext cx="4254226" cy="42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7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3261137" y="123100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CIRCUIT IMPLEMENTATION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0BBB16-BE19-5823-758E-8DD8B3843A42}"/>
              </a:ext>
            </a:extLst>
          </p:cNvPr>
          <p:cNvGrpSpPr/>
          <p:nvPr/>
        </p:nvGrpSpPr>
        <p:grpSpPr>
          <a:xfrm>
            <a:off x="120073" y="0"/>
            <a:ext cx="6592661" cy="5143500"/>
            <a:chOff x="0" y="0"/>
            <a:chExt cx="6592661" cy="5143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24B1C4-E5F0-901A-F2FA-EED6A71D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4F5F6"/>
                </a:clrFrom>
                <a:clrTo>
                  <a:srgbClr val="F4F5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6592661" cy="5143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0FFA3F-CBDC-8A8A-66A0-1D800D698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60" r="27720"/>
            <a:stretch/>
          </p:blipFill>
          <p:spPr>
            <a:xfrm rot="5400000">
              <a:off x="2713092" y="3300072"/>
              <a:ext cx="551310" cy="1098962"/>
            </a:xfrm>
            <a:prstGeom prst="rect">
              <a:avLst/>
            </a:prstGeom>
          </p:spPr>
        </p:pic>
        <p:pic>
          <p:nvPicPr>
            <p:cNvPr id="5" name="Picture 4" descr="ESP32 DevKitC Development Board">
              <a:extLst>
                <a:ext uri="{FF2B5EF4-FFF2-40B4-BE49-F238E27FC236}">
                  <a16:creationId xmlns:a16="http://schemas.microsoft.com/office/drawing/2014/main" id="{FF9D87F6-AFCD-DDE2-1D0C-9023B722F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8" t="22902" r="22899" b="18551"/>
            <a:stretch/>
          </p:blipFill>
          <p:spPr bwMode="auto">
            <a:xfrm>
              <a:off x="1035703" y="3573897"/>
              <a:ext cx="1236443" cy="64862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406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062373-FA33-9C22-7095-ACEB72BF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75"/>
            <a:ext cx="9144000" cy="4952060"/>
          </a:xfrm>
          <a:prstGeom prst="rect">
            <a:avLst/>
          </a:prstGeom>
          <a:noFill/>
        </p:spPr>
      </p:pic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ARDUINO FLOW CHART</a:t>
            </a:r>
          </a:p>
        </p:txBody>
      </p:sp>
    </p:spTree>
    <p:extLst>
      <p:ext uri="{BB962C8B-B14F-4D97-AF65-F5344CB8AC3E}">
        <p14:creationId xmlns:p14="http://schemas.microsoft.com/office/powerpoint/2010/main" val="958289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ARDUINO SETUP</a:t>
            </a:r>
          </a:p>
        </p:txBody>
      </p:sp>
      <p:sp>
        <p:nvSpPr>
          <p:cNvPr id="10" name="Google Shape;1459;p16">
            <a:extLst>
              <a:ext uri="{FF2B5EF4-FFF2-40B4-BE49-F238E27FC236}">
                <a16:creationId xmlns:a16="http://schemas.microsoft.com/office/drawing/2014/main" id="{19E959E9-6A11-BC64-A142-E44B146582BA}"/>
              </a:ext>
            </a:extLst>
          </p:cNvPr>
          <p:cNvSpPr txBox="1"/>
          <p:nvPr/>
        </p:nvSpPr>
        <p:spPr>
          <a:xfrm>
            <a:off x="5392032" y="10657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MPU-Gyroscope:</a:t>
            </a:r>
          </a:p>
        </p:txBody>
      </p:sp>
      <p:sp>
        <p:nvSpPr>
          <p:cNvPr id="5" name="Google Shape;1459;p16">
            <a:extLst>
              <a:ext uri="{FF2B5EF4-FFF2-40B4-BE49-F238E27FC236}">
                <a16:creationId xmlns:a16="http://schemas.microsoft.com/office/drawing/2014/main" id="{3420415F-4DD7-3DF4-D9E1-513F65E5EEB3}"/>
              </a:ext>
            </a:extLst>
          </p:cNvPr>
          <p:cNvSpPr txBox="1"/>
          <p:nvPr/>
        </p:nvSpPr>
        <p:spPr>
          <a:xfrm>
            <a:off x="982969" y="10657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Wi-Fi connection: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24181-3D41-D244-E3E8-2EB58F129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16"/>
          <a:stretch/>
        </p:blipFill>
        <p:spPr>
          <a:xfrm>
            <a:off x="576342" y="1734634"/>
            <a:ext cx="3428099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10895-104A-C6B1-CB84-74760998F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77"/>
          <a:stretch/>
        </p:blipFill>
        <p:spPr bwMode="auto">
          <a:xfrm>
            <a:off x="4667760" y="1930055"/>
            <a:ext cx="4432697" cy="1952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979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ARDUINO SETUP (2)</a:t>
            </a:r>
          </a:p>
        </p:txBody>
      </p:sp>
      <p:sp>
        <p:nvSpPr>
          <p:cNvPr id="10" name="Google Shape;1459;p16">
            <a:extLst>
              <a:ext uri="{FF2B5EF4-FFF2-40B4-BE49-F238E27FC236}">
                <a16:creationId xmlns:a16="http://schemas.microsoft.com/office/drawing/2014/main" id="{19E959E9-6A11-BC64-A142-E44B146582BA}"/>
              </a:ext>
            </a:extLst>
          </p:cNvPr>
          <p:cNvSpPr txBox="1"/>
          <p:nvPr/>
        </p:nvSpPr>
        <p:spPr>
          <a:xfrm>
            <a:off x="5392032" y="10657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AD-8232 ECG</a:t>
            </a:r>
          </a:p>
        </p:txBody>
      </p:sp>
      <p:sp>
        <p:nvSpPr>
          <p:cNvPr id="5" name="Google Shape;1459;p16">
            <a:extLst>
              <a:ext uri="{FF2B5EF4-FFF2-40B4-BE49-F238E27FC236}">
                <a16:creationId xmlns:a16="http://schemas.microsoft.com/office/drawing/2014/main" id="{3420415F-4DD7-3DF4-D9E1-513F65E5EEB3}"/>
              </a:ext>
            </a:extLst>
          </p:cNvPr>
          <p:cNvSpPr txBox="1"/>
          <p:nvPr/>
        </p:nvSpPr>
        <p:spPr>
          <a:xfrm>
            <a:off x="982969" y="10657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MAX-30100 oxygen level: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58C5F-2D97-1DD8-6862-CC2B975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6" y="1767831"/>
            <a:ext cx="3925114" cy="2367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2BF16-9A2E-0E7F-DAF9-A13D9103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24" y="2191903"/>
            <a:ext cx="2977176" cy="7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OXYGEN LEVEL MAX-30100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22902-690E-48DD-1A13-4EC2E2DFF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5"/>
          <a:stretch/>
        </p:blipFill>
        <p:spPr>
          <a:xfrm>
            <a:off x="349320" y="1259622"/>
            <a:ext cx="4149108" cy="290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7C189-CFEF-8950-2AD1-8092302D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3878"/>
            <a:ext cx="4380614" cy="2068147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BD8C37-0C44-4B1B-9092-226AD204B63B}"/>
              </a:ext>
            </a:extLst>
          </p:cNvPr>
          <p:cNvSpPr/>
          <p:nvPr/>
        </p:nvSpPr>
        <p:spPr>
          <a:xfrm>
            <a:off x="4711242" y="3383915"/>
            <a:ext cx="1665768" cy="249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MPU-6050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47C01-E11F-D54F-6EA5-CFC1EF6C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5" y="886375"/>
            <a:ext cx="8433750" cy="1833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82757-1712-858E-455F-E65FD271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91" y="1671145"/>
            <a:ext cx="5080709" cy="347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E6C4D-C831-4FDD-6C74-D18F6152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1" y="3437820"/>
            <a:ext cx="3470794" cy="1638609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900FE7-FEA8-441E-6693-AC4F7C68B312}"/>
              </a:ext>
            </a:extLst>
          </p:cNvPr>
          <p:cNvSpPr/>
          <p:nvPr/>
        </p:nvSpPr>
        <p:spPr>
          <a:xfrm>
            <a:off x="85061" y="3806868"/>
            <a:ext cx="1665768" cy="212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48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538E-1D4F-580D-99C6-D24067F9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09" y="2889560"/>
            <a:ext cx="4380614" cy="2068147"/>
          </a:xfrm>
          <a:prstGeom prst="rect">
            <a:avLst/>
          </a:prstGeom>
          <a:noFill/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E0281A-4AD2-3C89-A682-BF82FDC44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536"/>
          <a:stretch/>
        </p:blipFill>
        <p:spPr>
          <a:xfrm>
            <a:off x="122422" y="1108057"/>
            <a:ext cx="3789178" cy="3657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706CD-8860-42E5-8655-7900826B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257" y="1219866"/>
            <a:ext cx="5929084" cy="1717064"/>
          </a:xfrm>
          <a:prstGeom prst="rect">
            <a:avLst/>
          </a:prstGeom>
        </p:spPr>
      </p:pic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ECG AND HEART RATE AD-8232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A0740-D6C5-4074-BAFE-30381CF6E77B}"/>
              </a:ext>
            </a:extLst>
          </p:cNvPr>
          <p:cNvSpPr/>
          <p:nvPr/>
        </p:nvSpPr>
        <p:spPr>
          <a:xfrm>
            <a:off x="4748187" y="3923633"/>
            <a:ext cx="1665768" cy="249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5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334DF-CB56-E9D7-3E32-F2CC5CE3E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46"/>
          <a:stretch/>
        </p:blipFill>
        <p:spPr>
          <a:xfrm>
            <a:off x="-1" y="2312276"/>
            <a:ext cx="6622740" cy="2831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813FEA-B8D3-9B8C-E494-D059F6AA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870"/>
            <a:ext cx="5121737" cy="1414406"/>
          </a:xfrm>
          <a:prstGeom prst="rect">
            <a:avLst/>
          </a:prstGeom>
        </p:spPr>
      </p:pic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 SENSOR DS18B20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B1D717-DE52-86ED-F32C-4B8C3E1DAB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027" y="2513087"/>
            <a:ext cx="2785129" cy="1262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69B66-B273-A3E6-937A-B455C07759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46" y="2392370"/>
            <a:ext cx="3470794" cy="1638609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FEEDE5-A569-60FC-CDB4-9D48CF03EDEC}"/>
              </a:ext>
            </a:extLst>
          </p:cNvPr>
          <p:cNvSpPr/>
          <p:nvPr/>
        </p:nvSpPr>
        <p:spPr>
          <a:xfrm>
            <a:off x="5488615" y="2513087"/>
            <a:ext cx="1665768" cy="249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;p14">
            <a:extLst>
              <a:ext uri="{FF2B5EF4-FFF2-40B4-BE49-F238E27FC236}">
                <a16:creationId xmlns:a16="http://schemas.microsoft.com/office/drawing/2014/main" id="{BDF5B3D1-AD22-9D7B-2160-6D02E61A5979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" name="Picture 7" descr="A person and person sitting in a chair&#10;&#10;Description automatically generated">
            <a:extLst>
              <a:ext uri="{FF2B5EF4-FFF2-40B4-BE49-F238E27FC236}">
                <a16:creationId xmlns:a16="http://schemas.microsoft.com/office/drawing/2014/main" id="{8A86E577-5966-973B-5B0E-364012AE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7" y="1174667"/>
            <a:ext cx="6058626" cy="34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55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HARDWARE TESTING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FEF834-604C-0409-E714-8DA84AE3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35" y="1467857"/>
            <a:ext cx="7075729" cy="23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8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MPU-6050</a:t>
            </a:r>
          </a:p>
        </p:txBody>
      </p:sp>
      <p:sp>
        <p:nvSpPr>
          <p:cNvPr id="12" name="Google Shape;1463;p16">
            <a:extLst>
              <a:ext uri="{FF2B5EF4-FFF2-40B4-BE49-F238E27FC236}">
                <a16:creationId xmlns:a16="http://schemas.microsoft.com/office/drawing/2014/main" id="{C6D1F321-8A3F-EE8E-30D3-CDE98E689ABF}"/>
              </a:ext>
            </a:extLst>
          </p:cNvPr>
          <p:cNvSpPr txBox="1"/>
          <p:nvPr/>
        </p:nvSpPr>
        <p:spPr>
          <a:xfrm>
            <a:off x="3187498" y="102841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Natural Movements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92734-2E9A-1E24-7EA0-4F8B8784E940}"/>
              </a:ext>
            </a:extLst>
          </p:cNvPr>
          <p:cNvSpPr txBox="1"/>
          <p:nvPr/>
        </p:nvSpPr>
        <p:spPr>
          <a:xfrm>
            <a:off x="323879" y="1858460"/>
            <a:ext cx="84962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spc="100" dirty="0">
                <a:latin typeface="Courier Newy)"/>
              </a:rPr>
              <a:t>﻿-9.33 0.51 0.88  0.03 0.27  0.28 1.36  0.71 1.46  1.01  1.15 </a:t>
            </a:r>
          </a:p>
          <a:p>
            <a:pPr algn="just"/>
            <a:r>
              <a:rPr lang="en-US" sz="1600" spc="100" dirty="0">
                <a:latin typeface="Courier Newy)"/>
              </a:rPr>
              <a:t>0.76  0.78 0.84  0.72 0.91  0.73 0.81  0.75 0.29  0.82  0.54 </a:t>
            </a:r>
          </a:p>
          <a:p>
            <a:pPr algn="just"/>
            <a:r>
              <a:rPr lang="en-US" sz="1600" spc="100" dirty="0">
                <a:latin typeface="Courier Newy)"/>
              </a:rPr>
              <a:t>0.39  0.69 1.16  0.63 0.63  1.21 0.53  1.61 0.52  1.11  0.64 </a:t>
            </a:r>
          </a:p>
          <a:p>
            <a:pPr algn="just"/>
            <a:r>
              <a:rPr lang="en-US" sz="1600" spc="100" dirty="0">
                <a:latin typeface="Courier Newy)"/>
              </a:rPr>
              <a:t>1.02  0.69 -0.21 1.47 1.29  0.33 -0.16 1.26 1.77  0.92  0.52 </a:t>
            </a:r>
          </a:p>
          <a:p>
            <a:pPr algn="just"/>
            <a:r>
              <a:rPr lang="en-US" sz="1600" spc="100" dirty="0">
                <a:latin typeface="Courier Newy)"/>
              </a:rPr>
              <a:t>1.23  0.35 0.70  0.94 1.02  0.43 0.89  1.18 0.70  1.46  0.68 </a:t>
            </a:r>
          </a:p>
          <a:p>
            <a:pPr algn="just"/>
            <a:r>
              <a:rPr lang="en-US" sz="1600" spc="100" dirty="0">
                <a:latin typeface="Courier Newy)"/>
              </a:rPr>
              <a:t>1.21  1.30 1.12  1.48 -0.17 1.38 -0.02 2.17 -0.11 1.31  0.47 </a:t>
            </a:r>
          </a:p>
          <a:p>
            <a:pPr algn="just"/>
            <a:r>
              <a:rPr lang="en-US" sz="1600" spc="100" dirty="0">
                <a:latin typeface="Courier Newy)"/>
              </a:rPr>
              <a:t>0.58  0.06 0.34  2.36 1.79  0.69 1.60  1.17 1.11  -0.86 0.48</a:t>
            </a:r>
          </a:p>
          <a:p>
            <a:pPr algn="just"/>
            <a:r>
              <a:rPr lang="en-US" sz="1600" spc="100" dirty="0">
                <a:latin typeface="Courier Newy)"/>
              </a:rPr>
              <a:t>-0.45 1.22 0.93  0.25</a:t>
            </a:r>
          </a:p>
        </p:txBody>
      </p:sp>
    </p:spTree>
    <p:extLst>
      <p:ext uri="{BB962C8B-B14F-4D97-AF65-F5344CB8AC3E}">
        <p14:creationId xmlns:p14="http://schemas.microsoft.com/office/powerpoint/2010/main" val="88258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MPU-6050</a:t>
            </a:r>
          </a:p>
        </p:txBody>
      </p:sp>
      <p:sp>
        <p:nvSpPr>
          <p:cNvPr id="15" name="Google Shape;1463;p16">
            <a:extLst>
              <a:ext uri="{FF2B5EF4-FFF2-40B4-BE49-F238E27FC236}">
                <a16:creationId xmlns:a16="http://schemas.microsoft.com/office/drawing/2014/main" id="{81170BF5-B8E4-C275-E8CC-396701CF0A36}"/>
              </a:ext>
            </a:extLst>
          </p:cNvPr>
          <p:cNvSpPr txBox="1"/>
          <p:nvPr/>
        </p:nvSpPr>
        <p:spPr>
          <a:xfrm>
            <a:off x="2791062" y="1072779"/>
            <a:ext cx="3561874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with threshold [-2,+2]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BC68F-44DA-0B38-EE5E-9336CE8C82B7}"/>
              </a:ext>
            </a:extLst>
          </p:cNvPr>
          <p:cNvSpPr txBox="1"/>
          <p:nvPr/>
        </p:nvSpPr>
        <p:spPr>
          <a:xfrm>
            <a:off x="1183932" y="1451581"/>
            <a:ext cx="67761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0.80 0.86 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2.04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0.96 0.05  1.27 1.33 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2.11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0.72 0.13  </a:t>
            </a:r>
            <a:r>
              <a:rPr lang="en-US" sz="16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23.85 Fall detected</a:t>
            </a:r>
          </a:p>
          <a:p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2.39 Fall 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0.33 0.45  0.71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2.10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0.62 0.72  0.42 0.83  0.56 1.14 .144 0.53 1.76 1.93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0.47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2.46 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0.76 1.47  0.88 0.80 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-2.50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0.99 1.28  1.65 </a:t>
            </a:r>
            <a:r>
              <a:rPr lang="en-US" sz="16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-5.27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0.69 -0.62 1.60 -0.13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-2.18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0.10 0.16  0.41 0.42 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-3.55 Fall detected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1.11 1.10  1.11 1.01  1.08 1.01 1.15 1.09 0.99 1.13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1.07 </a:t>
            </a:r>
            <a:r>
              <a:rPr lang="en-US" sz="16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9.84  Fall detected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0.78 0.96  1.23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47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MPU-6050</a:t>
            </a:r>
          </a:p>
        </p:txBody>
      </p:sp>
      <p:sp>
        <p:nvSpPr>
          <p:cNvPr id="12" name="Google Shape;1463;p16">
            <a:extLst>
              <a:ext uri="{FF2B5EF4-FFF2-40B4-BE49-F238E27FC236}">
                <a16:creationId xmlns:a16="http://schemas.microsoft.com/office/drawing/2014/main" id="{C6D1F321-8A3F-EE8E-30D3-CDE98E689ABF}"/>
              </a:ext>
            </a:extLst>
          </p:cNvPr>
          <p:cNvSpPr txBox="1"/>
          <p:nvPr/>
        </p:nvSpPr>
        <p:spPr>
          <a:xfrm>
            <a:off x="5380990" y="1966655"/>
            <a:ext cx="3547110" cy="28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with threshold [-4,+4]</a:t>
            </a:r>
          </a:p>
        </p:txBody>
      </p:sp>
      <p:sp>
        <p:nvSpPr>
          <p:cNvPr id="15" name="Google Shape;1463;p16">
            <a:extLst>
              <a:ext uri="{FF2B5EF4-FFF2-40B4-BE49-F238E27FC236}">
                <a16:creationId xmlns:a16="http://schemas.microsoft.com/office/drawing/2014/main" id="{81170BF5-B8E4-C275-E8CC-396701CF0A36}"/>
              </a:ext>
            </a:extLst>
          </p:cNvPr>
          <p:cNvSpPr txBox="1"/>
          <p:nvPr/>
        </p:nvSpPr>
        <p:spPr>
          <a:xfrm>
            <a:off x="215900" y="3220113"/>
            <a:ext cx="3561874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Fall Detection with threshold [-6,+6]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B0660-FDBD-6B3F-8A65-223A3174D899}"/>
              </a:ext>
            </a:extLst>
          </p:cNvPr>
          <p:cNvSpPr txBox="1"/>
          <p:nvPr/>
        </p:nvSpPr>
        <p:spPr>
          <a:xfrm>
            <a:off x="215900" y="1076999"/>
            <a:ext cx="8217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﻿0.39  0.43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0.37  0.41  0.34  0.40  0.41  0.40 0.42 0.43 0.39 0.41 -0.27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-0.47 0.43  0.90  -0.59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30.74 Fall detected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0.11  -0.40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-4.33 Fall detected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-2.07 -1.40 16.54 Fall detected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-0.48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4.90  Fall detected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-0.48 0.04  -1.62 -0.62 -0.50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4.45 Fall detected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-3.56 -1.68 -1.17 0.40  0.29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3174F-E28C-C9C8-FF28-ED3C055C7C9C}"/>
              </a:ext>
            </a:extLst>
          </p:cNvPr>
          <p:cNvSpPr txBox="1"/>
          <p:nvPr/>
        </p:nvSpPr>
        <p:spPr>
          <a:xfrm>
            <a:off x="1711265" y="2849776"/>
            <a:ext cx="7339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1.05 0.88 1.21 1.30 0.81 0.07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11.73 Fall detected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0.26 1.93 2.26 -0.74 0.84 1.07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-6.54 Fall detected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1.18 0.79 0.53 0.91 0.50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10.86 Fall detected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1.30 2.13 1.87 1.14 1.76 2.60 1.52 2.56 2.07 -0.22 1.92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3.99 0.96 2.31 2.71 2.81 3.85 1.12 0.85 2.77 1.30 1.36 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3.77 0.70 2.08 1.15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7.59 Fall detected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1.17 0.98 1.06 1.70 2.16 0.59 0.61 0.44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9.90 Fall detected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0.06 4.93 -1.20 -0.64 </a:t>
            </a:r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19.29 Fall detected</a:t>
            </a:r>
          </a:p>
          <a:p>
            <a:pPr algn="r"/>
            <a:r>
              <a:rPr lang="en-US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-6.84 Fall detected</a:t>
            </a:r>
          </a:p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0.64</a:t>
            </a:r>
          </a:p>
        </p:txBody>
      </p:sp>
    </p:spTree>
    <p:extLst>
      <p:ext uri="{BB962C8B-B14F-4D97-AF65-F5344CB8AC3E}">
        <p14:creationId xmlns:p14="http://schemas.microsoft.com/office/powerpoint/2010/main" val="93961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5DAD9-FD4D-6958-1766-BCAAAA6A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1098" y="2058312"/>
            <a:ext cx="2869641" cy="20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7" name="Google Shape;3927;p38"/>
          <p:cNvSpPr/>
          <p:nvPr/>
        </p:nvSpPr>
        <p:spPr>
          <a:xfrm>
            <a:off x="3987635" y="137018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13691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1357767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216069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2160694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2148278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951205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950160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939835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741716"/>
            <a:ext cx="4693470" cy="1036858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65565" y="3948678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54195" y="3941330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694595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944997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3195399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446847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889610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518719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506834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3256432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AIRBAG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1370173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Fall Detection Delay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654198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500 milliseconds</a:t>
            </a: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2160673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Airbag Delay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444698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50 milliseconds</a:t>
            </a: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951173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Total Delay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3235198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550 milliseconds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741673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Equation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45EA8-EA3B-10A0-036A-3C9CAA3EF344}"/>
                  </a:ext>
                </a:extLst>
              </p:cNvPr>
              <p:cNvSpPr txBox="1"/>
              <p:nvPr/>
            </p:nvSpPr>
            <p:spPr>
              <a:xfrm>
                <a:off x="4830581" y="3850962"/>
                <a:ext cx="337227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=580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𝑚𝑖𝑙𝑙𝑖𝑠𝑒𝑐𝑜𝑛𝑑𝑠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45EA8-EA3B-10A0-036A-3C9CAA3EF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81" y="3850962"/>
                <a:ext cx="3372270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60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7F4840A-405A-5151-A036-88A34D62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 t="21490" r="21490" b="21490"/>
          <a:stretch/>
        </p:blipFill>
        <p:spPr bwMode="auto">
          <a:xfrm>
            <a:off x="485444" y="2141842"/>
            <a:ext cx="2436467" cy="243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7" name="Google Shape;3927;p38"/>
          <p:cNvSpPr/>
          <p:nvPr/>
        </p:nvSpPr>
        <p:spPr>
          <a:xfrm>
            <a:off x="3897610" y="171851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897610" y="1717466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886240" y="1706096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897610" y="250902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897610" y="250902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886240" y="2496607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897610" y="329953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897610" y="3298489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886240" y="3288164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788411" y="3042924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788411" y="329332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788411" y="3543728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854638" y="2237939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854638" y="2867048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854638" y="3604761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HEATING PADS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620900" y="1655442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Standard temperature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620900" y="2086607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According to Cardinal Health, the appropriate and safe temperature range is 40-45°C.</a:t>
            </a:r>
          </a:p>
        </p:txBody>
      </p:sp>
      <p:sp>
        <p:nvSpPr>
          <p:cNvPr id="4444" name="Google Shape;4444;p38"/>
          <p:cNvSpPr txBox="1"/>
          <p:nvPr/>
        </p:nvSpPr>
        <p:spPr>
          <a:xfrm>
            <a:off x="4620900" y="2509002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 9 volts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620900" y="2793027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Temperature is 35.63°C</a:t>
            </a:r>
          </a:p>
        </p:txBody>
      </p:sp>
      <p:sp>
        <p:nvSpPr>
          <p:cNvPr id="4446" name="Google Shape;4446;p38"/>
          <p:cNvSpPr txBox="1"/>
          <p:nvPr/>
        </p:nvSpPr>
        <p:spPr>
          <a:xfrm>
            <a:off x="4620900" y="3299502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 12 volts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620900" y="3583527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Temperature is </a:t>
            </a:r>
            <a:r>
              <a:rPr lang="en-US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43.94°C</a:t>
            </a:r>
          </a:p>
        </p:txBody>
      </p:sp>
      <p:sp>
        <p:nvSpPr>
          <p:cNvPr id="4448" name="Google Shape;4448;p38"/>
          <p:cNvSpPr txBox="1"/>
          <p:nvPr/>
        </p:nvSpPr>
        <p:spPr>
          <a:xfrm>
            <a:off x="4620900" y="4090002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Equation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7704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ECG AND HEART RATE AD-8232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C88D335-6765-7368-773E-7A9997880E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8539" r="133" b="12717"/>
          <a:stretch/>
        </p:blipFill>
        <p:spPr bwMode="auto">
          <a:xfrm>
            <a:off x="57971" y="886375"/>
            <a:ext cx="4514029" cy="200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CDD7C-88EA-F932-66B1-A0DA77E7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r="102" b="13403"/>
          <a:stretch/>
        </p:blipFill>
        <p:spPr bwMode="auto">
          <a:xfrm>
            <a:off x="4531904" y="886375"/>
            <a:ext cx="4612096" cy="200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64272-FD1D-2913-6887-CD6819EEE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4" b="13222"/>
          <a:stretch/>
        </p:blipFill>
        <p:spPr bwMode="auto">
          <a:xfrm>
            <a:off x="-2406" y="3137265"/>
            <a:ext cx="4574406" cy="200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0DF4118-12EF-EA92-1035-AAE7F9E81F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94" b="42610"/>
          <a:stretch/>
        </p:blipFill>
        <p:spPr bwMode="auto">
          <a:xfrm>
            <a:off x="4572000" y="2838992"/>
            <a:ext cx="2090260" cy="23045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Google Shape;1459;p16">
            <a:extLst>
              <a:ext uri="{FF2B5EF4-FFF2-40B4-BE49-F238E27FC236}">
                <a16:creationId xmlns:a16="http://schemas.microsoft.com/office/drawing/2014/main" id="{2D0E2E00-F29C-255F-061B-D770BC9E1C88}"/>
              </a:ext>
            </a:extLst>
          </p:cNvPr>
          <p:cNvSpPr txBox="1"/>
          <p:nvPr/>
        </p:nvSpPr>
        <p:spPr>
          <a:xfrm>
            <a:off x="6317029" y="3268885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 1% and up to 8% error </a:t>
            </a:r>
          </a:p>
        </p:txBody>
      </p:sp>
    </p:spTree>
    <p:extLst>
      <p:ext uri="{BB962C8B-B14F-4D97-AF65-F5344CB8AC3E}">
        <p14:creationId xmlns:p14="http://schemas.microsoft.com/office/powerpoint/2010/main" val="208116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31;p34">
            <a:extLst>
              <a:ext uri="{FF2B5EF4-FFF2-40B4-BE49-F238E27FC236}">
                <a16:creationId xmlns:a16="http://schemas.microsoft.com/office/drawing/2014/main" id="{EFEDE7F5-687B-610D-5F37-A4E8C243207A}"/>
              </a:ext>
            </a:extLst>
          </p:cNvPr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Medium"/>
                <a:ea typeface="Fira Sans Medium"/>
                <a:cs typeface="Fira Sans Medium"/>
                <a:sym typeface="Fira Sans Medium"/>
              </a:rPr>
              <a:t>OXYGEN LEVEL MAX-30100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E873-43B4-E77D-3FD2-E12B42D22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14561" r="-206" b="14670"/>
          <a:stretch/>
        </p:blipFill>
        <p:spPr bwMode="auto">
          <a:xfrm>
            <a:off x="1185158" y="1404352"/>
            <a:ext cx="2098207" cy="3218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FB970-FF7D-F0AA-CC4C-7A1CA4B0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83" y="1561465"/>
            <a:ext cx="3935095" cy="2020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9;p16">
            <a:extLst>
              <a:ext uri="{FF2B5EF4-FFF2-40B4-BE49-F238E27FC236}">
                <a16:creationId xmlns:a16="http://schemas.microsoft.com/office/drawing/2014/main" id="{B3E748CD-6403-51CE-99DD-32E697DB2732}"/>
              </a:ext>
            </a:extLst>
          </p:cNvPr>
          <p:cNvSpPr txBox="1"/>
          <p:nvPr/>
        </p:nvSpPr>
        <p:spPr>
          <a:xfrm>
            <a:off x="4938172" y="373334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 1% error </a:t>
            </a:r>
          </a:p>
        </p:txBody>
      </p:sp>
    </p:spTree>
    <p:extLst>
      <p:ext uri="{BB962C8B-B14F-4D97-AF65-F5344CB8AC3E}">
        <p14:creationId xmlns:p14="http://schemas.microsoft.com/office/powerpoint/2010/main" val="1596510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1317936" y="261717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5664822" y="254201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1328104" y="93391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5664822" y="85875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1328104" y="301439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5664822" y="419583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1801504" y="145911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 Medium"/>
                <a:ea typeface="Fira Sans Medium"/>
                <a:cs typeface="Fira Sans Medium"/>
                <a:sym typeface="Fira Sans Medium"/>
              </a:rPr>
              <a:t>ROOM TEMPERATURE USING MPU-6050</a:t>
            </a:r>
          </a:p>
        </p:txBody>
      </p:sp>
      <p:sp>
        <p:nvSpPr>
          <p:cNvPr id="1702" name="Google Shape;1702;p21"/>
          <p:cNvSpPr/>
          <p:nvPr/>
        </p:nvSpPr>
        <p:spPr>
          <a:xfrm>
            <a:off x="6021395" y="380776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6021395" y="380776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6021395" y="45441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6021395" y="45441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6021395" y="213161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6021395" y="213161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6452157" y="45440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Medium"/>
                <a:ea typeface="Fira Sans Medium"/>
                <a:cs typeface="Fira Sans Medium"/>
                <a:sym typeface="Fira Sans Medium"/>
              </a:rPr>
              <a:t>22.4°C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6452157" y="81860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Room temperature is 22.4°C</a:t>
            </a:r>
          </a:p>
        </p:txBody>
      </p:sp>
      <p:sp>
        <p:nvSpPr>
          <p:cNvPr id="1714" name="Google Shape;1714;p21"/>
          <p:cNvSpPr txBox="1"/>
          <p:nvPr/>
        </p:nvSpPr>
        <p:spPr>
          <a:xfrm>
            <a:off x="6452156" y="2131080"/>
            <a:ext cx="136373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Medium"/>
                <a:ea typeface="Fira Sans Medium"/>
                <a:cs typeface="Fira Sans Medium"/>
                <a:sym typeface="Fira Sans Medium"/>
              </a:rPr>
              <a:t>22.18 °C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6452157" y="249528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On MPU-6050 is 22.18 °C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6452157" y="381693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Medium"/>
                <a:ea typeface="Fira Sans Medium"/>
                <a:cs typeface="Fira Sans Medium"/>
                <a:sym typeface="Fira Sans Medium"/>
              </a:rPr>
              <a:t>1.2%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6452157" y="418113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1.2% error calculated</a:t>
            </a:r>
          </a:p>
        </p:txBody>
      </p:sp>
    </p:spTree>
    <p:extLst>
      <p:ext uri="{BB962C8B-B14F-4D97-AF65-F5344CB8AC3E}">
        <p14:creationId xmlns:p14="http://schemas.microsoft.com/office/powerpoint/2010/main" val="691674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 Medium"/>
                <a:ea typeface="Fira Sans Medium"/>
                <a:cs typeface="Fira Sans Medium"/>
                <a:sym typeface="Fira Sans Medium"/>
              </a:rPr>
              <a:t>BODY TEMPERATURE USING DS18B20</a:t>
            </a: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Medium"/>
                <a:ea typeface="Fira Sans Medium"/>
                <a:cs typeface="Fira Sans Medium"/>
                <a:sym typeface="Fira Sans Medium"/>
              </a:rPr>
              <a:t>22.31 °C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On DS18B20 is 22.31 °C</a:t>
            </a: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0.66% </a:t>
            </a: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0.66% error calculated</a:t>
            </a: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Medium"/>
                <a:ea typeface="Fira Sans Medium"/>
                <a:cs typeface="Fira Sans Medium"/>
                <a:sym typeface="Fira Sans Medium"/>
              </a:rPr>
              <a:t>22.4°C</a:t>
            </a: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Body temperature is 22.4°C</a:t>
            </a:r>
          </a:p>
        </p:txBody>
      </p:sp>
    </p:spTree>
    <p:extLst>
      <p:ext uri="{BB962C8B-B14F-4D97-AF65-F5344CB8AC3E}">
        <p14:creationId xmlns:p14="http://schemas.microsoft.com/office/powerpoint/2010/main" val="261083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1090835" y="1190362"/>
            <a:ext cx="7600418" cy="3553375"/>
            <a:chOff x="1204025" y="1508875"/>
            <a:chExt cx="5846925" cy="2733575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672855" y="41082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STATISTICS (1)</a:t>
            </a:r>
          </a:p>
        </p:txBody>
      </p:sp>
      <p:sp>
        <p:nvSpPr>
          <p:cNvPr id="419" name="Google Shape;419;p15"/>
          <p:cNvSpPr txBox="1"/>
          <p:nvPr/>
        </p:nvSpPr>
        <p:spPr>
          <a:xfrm>
            <a:off x="5613652" y="2494797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300,000 </a:t>
            </a: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HOSPITALIZED</a:t>
            </a:r>
          </a:p>
        </p:txBody>
      </p:sp>
      <p:sp>
        <p:nvSpPr>
          <p:cNvPr id="420" name="Google Shape;420;p15"/>
          <p:cNvSpPr txBox="1"/>
          <p:nvPr/>
        </p:nvSpPr>
        <p:spPr>
          <a:xfrm>
            <a:off x="5613648" y="2841647"/>
            <a:ext cx="311159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There is 300,000 elderly individuals hospitalized annually due to broken hips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492589" y="3849987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$ 6,000,000,000 COSTS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492588" y="4196837"/>
            <a:ext cx="268430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medical costs for broken hips in the U.S. is six billion dollars per year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5277488" y="1190936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ONE IN FOURTH</a:t>
            </a:r>
          </a:p>
        </p:txBody>
      </p:sp>
      <p:sp>
        <p:nvSpPr>
          <p:cNvPr id="424" name="Google Shape;424;p15"/>
          <p:cNvSpPr txBox="1"/>
          <p:nvPr/>
        </p:nvSpPr>
        <p:spPr>
          <a:xfrm>
            <a:off x="5272208" y="1550926"/>
            <a:ext cx="334975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one in fourth of the elderly population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report falling each year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D931EEAD-B955-377E-CFE0-152B485025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F2DCB-2579-0F34-2CB0-7880F8B5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3" y="892023"/>
            <a:ext cx="4029075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APPLICATION CHART</a:t>
            </a:r>
          </a:p>
        </p:txBody>
      </p:sp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C0F58C29-92B7-1C9D-8BE6-5BEDEF40A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" t="803" r="1625" b="3249"/>
          <a:stretch/>
        </p:blipFill>
        <p:spPr>
          <a:xfrm>
            <a:off x="998482" y="892675"/>
            <a:ext cx="7147035" cy="42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56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IN DEPTH APPLICATION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56463-CB3F-140A-83B0-33BF0B0A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84" y="892676"/>
            <a:ext cx="6345032" cy="42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TEMPERATURE</a:t>
            </a:r>
            <a:endParaRPr lang="en-US"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62D82D-9ACD-91A1-C345-6BEF533C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54" y="0"/>
            <a:ext cx="7677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1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645E46-CFF4-5DF7-1604-544BA09F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0140" y="0"/>
            <a:ext cx="110612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422E9-AF8A-C5D5-101A-5F353628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83" y="1956216"/>
            <a:ext cx="4243269" cy="2590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CCAD1-05F7-AB32-9298-F0E07472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" y="2011454"/>
            <a:ext cx="4854836" cy="248283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3C47B2-11CF-6397-1A15-F1E1C13FDCFD}"/>
              </a:ext>
            </a:extLst>
          </p:cNvPr>
          <p:cNvSpPr/>
          <p:nvPr/>
        </p:nvSpPr>
        <p:spPr>
          <a:xfrm>
            <a:off x="4214205" y="1135746"/>
            <a:ext cx="72989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59;p16">
            <a:extLst>
              <a:ext uri="{FF2B5EF4-FFF2-40B4-BE49-F238E27FC236}">
                <a16:creationId xmlns:a16="http://schemas.microsoft.com/office/drawing/2014/main" id="{3517147F-0E10-B4C9-5486-98E217369B9E}"/>
              </a:ext>
            </a:extLst>
          </p:cNvPr>
          <p:cNvSpPr txBox="1"/>
          <p:nvPr/>
        </p:nvSpPr>
        <p:spPr>
          <a:xfrm>
            <a:off x="717400" y="11635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Arduino Side </a:t>
            </a:r>
          </a:p>
        </p:txBody>
      </p:sp>
      <p:sp>
        <p:nvSpPr>
          <p:cNvPr id="11" name="Google Shape;1459;p16">
            <a:extLst>
              <a:ext uri="{FF2B5EF4-FFF2-40B4-BE49-F238E27FC236}">
                <a16:creationId xmlns:a16="http://schemas.microsoft.com/office/drawing/2014/main" id="{3165F71E-0601-333E-4D6F-8303817E3593}"/>
              </a:ext>
            </a:extLst>
          </p:cNvPr>
          <p:cNvSpPr txBox="1"/>
          <p:nvPr/>
        </p:nvSpPr>
        <p:spPr>
          <a:xfrm>
            <a:off x="5518000" y="12285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Node.js Side </a:t>
            </a:r>
          </a:p>
        </p:txBody>
      </p:sp>
    </p:spTree>
    <p:extLst>
      <p:ext uri="{BB962C8B-B14F-4D97-AF65-F5344CB8AC3E}">
        <p14:creationId xmlns:p14="http://schemas.microsoft.com/office/powerpoint/2010/main" val="4066099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TEMPERATURE</a:t>
            </a:r>
          </a:p>
        </p:txBody>
      </p:sp>
      <p:sp>
        <p:nvSpPr>
          <p:cNvPr id="10" name="Google Shape;1459;p16">
            <a:extLst>
              <a:ext uri="{FF2B5EF4-FFF2-40B4-BE49-F238E27FC236}">
                <a16:creationId xmlns:a16="http://schemas.microsoft.com/office/drawing/2014/main" id="{3517147F-0E10-B4C9-5486-98E217369B9E}"/>
              </a:ext>
            </a:extLst>
          </p:cNvPr>
          <p:cNvSpPr txBox="1"/>
          <p:nvPr/>
        </p:nvSpPr>
        <p:spPr>
          <a:xfrm>
            <a:off x="717400" y="1163516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 Temperature Service</a:t>
            </a:r>
          </a:p>
        </p:txBody>
      </p:sp>
      <p:sp>
        <p:nvSpPr>
          <p:cNvPr id="11" name="Google Shape;1459;p16">
            <a:extLst>
              <a:ext uri="{FF2B5EF4-FFF2-40B4-BE49-F238E27FC236}">
                <a16:creationId xmlns:a16="http://schemas.microsoft.com/office/drawing/2014/main" id="{3165F71E-0601-333E-4D6F-8303817E3593}"/>
              </a:ext>
            </a:extLst>
          </p:cNvPr>
          <p:cNvSpPr txBox="1"/>
          <p:nvPr/>
        </p:nvSpPr>
        <p:spPr>
          <a:xfrm>
            <a:off x="5518000" y="12285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 Home-Page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E9515-2039-BD8A-51EF-0D508166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586" y="1568175"/>
            <a:ext cx="4068524" cy="2709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598DA6-78AD-CD62-D337-038EEA44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53" y="3672208"/>
            <a:ext cx="4709233" cy="5787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9C2D73A-61C7-4BC4-6874-921066CA7AA1}"/>
              </a:ext>
            </a:extLst>
          </p:cNvPr>
          <p:cNvSpPr/>
          <p:nvPr/>
        </p:nvSpPr>
        <p:spPr>
          <a:xfrm rot="10800000">
            <a:off x="3846843" y="865694"/>
            <a:ext cx="1312398" cy="697824"/>
          </a:xfrm>
          <a:prstGeom prst="rightArrow">
            <a:avLst>
              <a:gd name="adj1" fmla="val 50000"/>
              <a:gd name="adj2" fmla="val 628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D1F1E-2376-BECF-0E6A-B47315E3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53" y="1580261"/>
            <a:ext cx="4662397" cy="2096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4157E3-46AE-661F-8755-849F3AC54A08}"/>
              </a:ext>
            </a:extLst>
          </p:cNvPr>
          <p:cNvSpPr txBox="1"/>
          <p:nvPr/>
        </p:nvSpPr>
        <p:spPr>
          <a:xfrm>
            <a:off x="4251655" y="1060717"/>
            <a:ext cx="1127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Subscribe</a:t>
            </a:r>
            <a:r>
              <a:rPr lang="en-US" sz="1400" dirty="0"/>
              <a:t> </a:t>
            </a:r>
          </a:p>
        </p:txBody>
      </p:sp>
      <p:sp>
        <p:nvSpPr>
          <p:cNvPr id="15" name="Google Shape;1459;p16">
            <a:extLst>
              <a:ext uri="{FF2B5EF4-FFF2-40B4-BE49-F238E27FC236}">
                <a16:creationId xmlns:a16="http://schemas.microsoft.com/office/drawing/2014/main" id="{5EF1836B-32A2-9B51-B8C0-4898E85F7694}"/>
              </a:ext>
            </a:extLst>
          </p:cNvPr>
          <p:cNvSpPr txBox="1"/>
          <p:nvPr/>
        </p:nvSpPr>
        <p:spPr>
          <a:xfrm>
            <a:off x="5379120" y="3580069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Html Template Data Binding</a:t>
            </a:r>
          </a:p>
        </p:txBody>
      </p:sp>
    </p:spTree>
    <p:extLst>
      <p:ext uri="{BB962C8B-B14F-4D97-AF65-F5344CB8AC3E}">
        <p14:creationId xmlns:p14="http://schemas.microsoft.com/office/powerpoint/2010/main" val="290580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FALL DATA + NOTIFICATION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B5B0-5D89-95F3-5286-7A51B7A8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10079"/>
            <a:ext cx="3746500" cy="245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60F65-C45C-5268-4142-DA76349CB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70" y="932279"/>
            <a:ext cx="5232230" cy="18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61B40-75A1-35E9-EAAA-F3D124F89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7"/>
          <a:stretch/>
        </p:blipFill>
        <p:spPr>
          <a:xfrm>
            <a:off x="4838700" y="2767006"/>
            <a:ext cx="4298072" cy="2328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78479-A27A-281D-96BB-A88E1DA0D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" y="3513120"/>
            <a:ext cx="4419600" cy="15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7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FALL DATA QUERY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4EA77-EC17-DBD1-5952-9BC8A565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73" y="940365"/>
            <a:ext cx="4908055" cy="4038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A6095-1AEF-DFD9-26E8-6CC726CE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8" r="24328" b="32978"/>
          <a:stretch/>
        </p:blipFill>
        <p:spPr bwMode="auto">
          <a:xfrm>
            <a:off x="165717" y="944824"/>
            <a:ext cx="3780856" cy="1884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D82679-7525-94A0-13FE-BFCF8A3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t="13169" r="23545" b="27190"/>
          <a:stretch/>
        </p:blipFill>
        <p:spPr bwMode="auto">
          <a:xfrm>
            <a:off x="165717" y="2829080"/>
            <a:ext cx="3780856" cy="21500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5757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ECG PLOTTING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CD5CC-3D57-820E-63D3-34B376ABA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b="6379"/>
          <a:stretch/>
        </p:blipFill>
        <p:spPr bwMode="auto">
          <a:xfrm>
            <a:off x="4876800" y="1673694"/>
            <a:ext cx="4191053" cy="22958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28AEB-B1B9-D205-B1CF-65FCBF3C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830"/>
            <a:ext cx="4876800" cy="27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5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ECG SAVING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CDB71A4D-8D15-0247-8D6C-36A153B9C6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6" b="4526"/>
          <a:stretch/>
        </p:blipFill>
        <p:spPr bwMode="auto">
          <a:xfrm>
            <a:off x="4865742" y="675749"/>
            <a:ext cx="4278258" cy="2486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3962067-28ED-D3DE-DD8B-EDD9F63CAC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t="22449" r="10771" b="25496"/>
          <a:stretch/>
        </p:blipFill>
        <p:spPr bwMode="auto">
          <a:xfrm>
            <a:off x="4865742" y="3162445"/>
            <a:ext cx="4278258" cy="1981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E1A04-4297-7BFF-EA2B-14EB50AA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7" y="1356582"/>
            <a:ext cx="4728855" cy="27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8" name="Google Shape;2308;p26"/>
          <p:cNvSpPr txBox="1"/>
          <p:nvPr/>
        </p:nvSpPr>
        <p:spPr>
          <a:xfrm>
            <a:off x="381164" y="2355882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33% </a:t>
            </a:r>
            <a:endParaRPr sz="28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371416" y="2776914"/>
            <a:ext cx="196911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33% of elderly individuals do not survive beyond one year after experiencing a hip fracture</a:t>
            </a:r>
          </a:p>
        </p:txBody>
      </p:sp>
      <p:sp>
        <p:nvSpPr>
          <p:cNvPr id="2312" name="Google Shape;2312;p26"/>
          <p:cNvSpPr txBox="1"/>
          <p:nvPr/>
        </p:nvSpPr>
        <p:spPr>
          <a:xfrm>
            <a:off x="6873453" y="2538178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31.8%</a:t>
            </a:r>
            <a:endParaRPr sz="28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73453" y="2920569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31.8% of elderly mortality in the US is cause by heart disease </a:t>
            </a:r>
          </a:p>
        </p:txBody>
      </p:sp>
      <p:sp>
        <p:nvSpPr>
          <p:cNvPr id="3" name="Google Shape;418;p15">
            <a:extLst>
              <a:ext uri="{FF2B5EF4-FFF2-40B4-BE49-F238E27FC236}">
                <a16:creationId xmlns:a16="http://schemas.microsoft.com/office/drawing/2014/main" id="{C7466299-B3CA-AC1A-79F5-F133A92C23E6}"/>
              </a:ext>
            </a:extLst>
          </p:cNvPr>
          <p:cNvSpPr txBox="1"/>
          <p:nvPr/>
        </p:nvSpPr>
        <p:spPr>
          <a:xfrm>
            <a:off x="672855" y="41082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STATISTICS (2)</a:t>
            </a:r>
          </a:p>
        </p:txBody>
      </p:sp>
    </p:spTree>
    <p:extLst>
      <p:ext uri="{BB962C8B-B14F-4D97-AF65-F5344CB8AC3E}">
        <p14:creationId xmlns:p14="http://schemas.microsoft.com/office/powerpoint/2010/main" val="274682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ECG PLOTTING &amp; SAVING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B3D51-EB42-B23B-8A1B-5DCAF3B0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B785C-8E46-CE34-20E0-FCF538B0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71" y="2735022"/>
            <a:ext cx="3413479" cy="2306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5BA1F-10A1-F321-46BB-091A3757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9610"/>
            <a:ext cx="3918857" cy="219655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9B268F5-D2C7-2108-17AE-2823DE2344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b="21583"/>
          <a:stretch/>
        </p:blipFill>
        <p:spPr bwMode="auto">
          <a:xfrm>
            <a:off x="5560071" y="759610"/>
            <a:ext cx="3583929" cy="1971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61018-F111-A49A-8C3C-33B7C11819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1" b="4321"/>
          <a:stretch/>
        </p:blipFill>
        <p:spPr bwMode="auto">
          <a:xfrm>
            <a:off x="6425" y="3058510"/>
            <a:ext cx="4023484" cy="1881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473A23-9F75-DFA0-D93D-2A3966DF9E0A}"/>
              </a:ext>
            </a:extLst>
          </p:cNvPr>
          <p:cNvSpPr/>
          <p:nvPr/>
        </p:nvSpPr>
        <p:spPr>
          <a:xfrm>
            <a:off x="4317774" y="1373256"/>
            <a:ext cx="843378" cy="484632"/>
          </a:xfrm>
          <a:prstGeom prst="rightArrow">
            <a:avLst>
              <a:gd name="adj1" fmla="val 50000"/>
              <a:gd name="adj2" fmla="val 628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93D241-DD37-93FD-95F7-D21B2C6D4CA0}"/>
              </a:ext>
            </a:extLst>
          </p:cNvPr>
          <p:cNvSpPr/>
          <p:nvPr/>
        </p:nvSpPr>
        <p:spPr>
          <a:xfrm rot="10800000">
            <a:off x="4150312" y="3752753"/>
            <a:ext cx="843378" cy="484632"/>
          </a:xfrm>
          <a:prstGeom prst="rightArrow">
            <a:avLst>
              <a:gd name="adj1" fmla="val 50000"/>
              <a:gd name="adj2" fmla="val 628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80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;p14">
            <a:extLst>
              <a:ext uri="{FF2B5EF4-FFF2-40B4-BE49-F238E27FC236}">
                <a16:creationId xmlns:a16="http://schemas.microsoft.com/office/drawing/2014/main" id="{4857F613-9778-ADF7-9E26-0594035606E2}"/>
              </a:ext>
            </a:extLst>
          </p:cNvPr>
          <p:cNvSpPr txBox="1"/>
          <p:nvPr/>
        </p:nvSpPr>
        <p:spPr>
          <a:xfrm>
            <a:off x="710250" y="27841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ANGULAR PWA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7A60B-66B1-7046-9DC7-0B550DE1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0" y="1166968"/>
            <a:ext cx="2145231" cy="3748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26F8A-51FF-B39D-1948-C5C846875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" b="35"/>
          <a:stretch/>
        </p:blipFill>
        <p:spPr>
          <a:xfrm>
            <a:off x="6492651" y="1171048"/>
            <a:ext cx="2145231" cy="3772954"/>
          </a:xfrm>
          <a:prstGeom prst="rect">
            <a:avLst/>
          </a:prstGeom>
        </p:spPr>
      </p:pic>
      <p:sp>
        <p:nvSpPr>
          <p:cNvPr id="9" name="Google Shape;3133;p34">
            <a:extLst>
              <a:ext uri="{FF2B5EF4-FFF2-40B4-BE49-F238E27FC236}">
                <a16:creationId xmlns:a16="http://schemas.microsoft.com/office/drawing/2014/main" id="{FA23898C-9C43-C461-FEA8-315C92A167D8}"/>
              </a:ext>
            </a:extLst>
          </p:cNvPr>
          <p:cNvSpPr txBox="1"/>
          <p:nvPr/>
        </p:nvSpPr>
        <p:spPr>
          <a:xfrm>
            <a:off x="2959925" y="1183484"/>
            <a:ext cx="3194132" cy="374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Modern web technology to make websites feel more like the apps.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Use functionalities that are only for application on a website like notification.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Market of PWA will reach up to 10.77 billion dollars by 2027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Google reports a significant increase of 270% in desktop installations of PWAs from the beginning of 2021.</a:t>
            </a:r>
          </a:p>
        </p:txBody>
      </p:sp>
    </p:spTree>
    <p:extLst>
      <p:ext uri="{BB962C8B-B14F-4D97-AF65-F5344CB8AC3E}">
        <p14:creationId xmlns:p14="http://schemas.microsoft.com/office/powerpoint/2010/main" val="3507579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DF9A-3D7A-56DD-0A7F-DC8D20C3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INSTALL THE APP SCAN THE QR CODE</a:t>
            </a:r>
          </a:p>
        </p:txBody>
      </p:sp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DD6061A1-8E77-F773-E09C-8E053508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18" y="932136"/>
            <a:ext cx="4211364" cy="42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7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1873469" y="323995"/>
            <a:ext cx="5397062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RISK ASSESSMENT USING FMEA</a:t>
            </a:r>
          </a:p>
        </p:txBody>
      </p:sp>
      <p:grpSp>
        <p:nvGrpSpPr>
          <p:cNvPr id="2835" name="Google Shape;2835;p32"/>
          <p:cNvGrpSpPr/>
          <p:nvPr/>
        </p:nvGrpSpPr>
        <p:grpSpPr>
          <a:xfrm>
            <a:off x="54424" y="1001486"/>
            <a:ext cx="8958943" cy="4039620"/>
            <a:chOff x="534225" y="1948475"/>
            <a:chExt cx="3961025" cy="1740125"/>
          </a:xfrm>
        </p:grpSpPr>
        <p:sp>
          <p:nvSpPr>
            <p:cNvPr id="2836" name="Google Shape;2836;p32"/>
            <p:cNvSpPr/>
            <p:nvPr/>
          </p:nvSpPr>
          <p:spPr>
            <a:xfrm>
              <a:off x="3519025" y="2593925"/>
              <a:ext cx="976225" cy="924275"/>
            </a:xfrm>
            <a:custGeom>
              <a:avLst/>
              <a:gdLst/>
              <a:ahLst/>
              <a:cxnLst/>
              <a:rect l="l" t="t" r="r" b="b"/>
              <a:pathLst>
                <a:path w="39049" h="36971" extrusionOk="0">
                  <a:moveTo>
                    <a:pt x="15290" y="0"/>
                  </a:moveTo>
                  <a:cubicBezTo>
                    <a:pt x="9753" y="0"/>
                    <a:pt x="4217" y="2114"/>
                    <a:pt x="1" y="6315"/>
                  </a:cubicBezTo>
                  <a:lnTo>
                    <a:pt x="4181" y="10495"/>
                  </a:lnTo>
                  <a:cubicBezTo>
                    <a:pt x="7188" y="7504"/>
                    <a:pt x="11206" y="5926"/>
                    <a:pt x="15274" y="5926"/>
                  </a:cubicBezTo>
                  <a:cubicBezTo>
                    <a:pt x="19260" y="5926"/>
                    <a:pt x="23295" y="7440"/>
                    <a:pt x="26476" y="10622"/>
                  </a:cubicBezTo>
                  <a:cubicBezTo>
                    <a:pt x="32525" y="16765"/>
                    <a:pt x="32493" y="26678"/>
                    <a:pt x="26381" y="32790"/>
                  </a:cubicBezTo>
                  <a:lnTo>
                    <a:pt x="30561" y="36970"/>
                  </a:lnTo>
                  <a:cubicBezTo>
                    <a:pt x="38954" y="28641"/>
                    <a:pt x="39049" y="15119"/>
                    <a:pt x="30846" y="6631"/>
                  </a:cubicBezTo>
                  <a:cubicBezTo>
                    <a:pt x="26592" y="2201"/>
                    <a:pt x="20940" y="0"/>
                    <a:pt x="152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2123225" y="2610250"/>
              <a:ext cx="770375" cy="265075"/>
            </a:xfrm>
            <a:custGeom>
              <a:avLst/>
              <a:gdLst/>
              <a:ahLst/>
              <a:cxnLst/>
              <a:rect l="l" t="t" r="r" b="b"/>
              <a:pathLst>
                <a:path w="30815" h="10603" extrusionOk="0">
                  <a:moveTo>
                    <a:pt x="15261" y="1"/>
                  </a:moveTo>
                  <a:cubicBezTo>
                    <a:pt x="9749" y="1"/>
                    <a:pt x="4236" y="2107"/>
                    <a:pt x="0" y="6327"/>
                  </a:cubicBezTo>
                  <a:lnTo>
                    <a:pt x="4117" y="10507"/>
                  </a:lnTo>
                  <a:cubicBezTo>
                    <a:pt x="7165" y="7475"/>
                    <a:pt x="11184" y="5923"/>
                    <a:pt x="15228" y="5923"/>
                  </a:cubicBezTo>
                  <a:cubicBezTo>
                    <a:pt x="19252" y="5923"/>
                    <a:pt x="23301" y="7459"/>
                    <a:pt x="26444" y="10602"/>
                  </a:cubicBezTo>
                  <a:lnTo>
                    <a:pt x="30814" y="6612"/>
                  </a:lnTo>
                  <a:cubicBezTo>
                    <a:pt x="30719" y="6548"/>
                    <a:pt x="30624" y="6453"/>
                    <a:pt x="30561" y="6358"/>
                  </a:cubicBezTo>
                  <a:cubicBezTo>
                    <a:pt x="26325" y="2123"/>
                    <a:pt x="20794" y="1"/>
                    <a:pt x="152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534225" y="2555975"/>
              <a:ext cx="1008675" cy="899675"/>
            </a:xfrm>
            <a:custGeom>
              <a:avLst/>
              <a:gdLst/>
              <a:ahLst/>
              <a:cxnLst/>
              <a:rect l="l" t="t" r="r" b="b"/>
              <a:pathLst>
                <a:path w="40347" h="35987" extrusionOk="0">
                  <a:moveTo>
                    <a:pt x="24118" y="1"/>
                  </a:moveTo>
                  <a:cubicBezTo>
                    <a:pt x="19022" y="1"/>
                    <a:pt x="13906" y="1787"/>
                    <a:pt x="9786" y="5426"/>
                  </a:cubicBezTo>
                  <a:cubicBezTo>
                    <a:pt x="855" y="13343"/>
                    <a:pt x="0" y="27024"/>
                    <a:pt x="7917" y="35986"/>
                  </a:cubicBezTo>
                  <a:lnTo>
                    <a:pt x="12351" y="32059"/>
                  </a:lnTo>
                  <a:cubicBezTo>
                    <a:pt x="6619" y="25567"/>
                    <a:pt x="7221" y="15623"/>
                    <a:pt x="13713" y="9860"/>
                  </a:cubicBezTo>
                  <a:cubicBezTo>
                    <a:pt x="16707" y="7216"/>
                    <a:pt x="20435" y="5913"/>
                    <a:pt x="24146" y="5913"/>
                  </a:cubicBezTo>
                  <a:cubicBezTo>
                    <a:pt x="28481" y="5913"/>
                    <a:pt x="32793" y="7692"/>
                    <a:pt x="35881" y="11190"/>
                  </a:cubicBezTo>
                  <a:lnTo>
                    <a:pt x="40347" y="7294"/>
                  </a:lnTo>
                  <a:cubicBezTo>
                    <a:pt x="36069" y="2469"/>
                    <a:pt x="30108" y="1"/>
                    <a:pt x="24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1433625" y="2738325"/>
              <a:ext cx="795700" cy="290275"/>
            </a:xfrm>
            <a:custGeom>
              <a:avLst/>
              <a:gdLst/>
              <a:ahLst/>
              <a:cxnLst/>
              <a:rect l="l" t="t" r="r" b="b"/>
              <a:pathLst>
                <a:path w="31828" h="11611" extrusionOk="0">
                  <a:moveTo>
                    <a:pt x="4371" y="0"/>
                  </a:moveTo>
                  <a:lnTo>
                    <a:pt x="0" y="3927"/>
                  </a:lnTo>
                  <a:cubicBezTo>
                    <a:pt x="380" y="4371"/>
                    <a:pt x="792" y="4814"/>
                    <a:pt x="1235" y="5226"/>
                  </a:cubicBezTo>
                  <a:cubicBezTo>
                    <a:pt x="5459" y="9481"/>
                    <a:pt x="11013" y="11611"/>
                    <a:pt x="16566" y="11611"/>
                  </a:cubicBezTo>
                  <a:cubicBezTo>
                    <a:pt x="22089" y="11611"/>
                    <a:pt x="27612" y="9505"/>
                    <a:pt x="31828" y="5289"/>
                  </a:cubicBezTo>
                  <a:lnTo>
                    <a:pt x="27711" y="1077"/>
                  </a:lnTo>
                  <a:cubicBezTo>
                    <a:pt x="24635" y="4137"/>
                    <a:pt x="20583" y="5673"/>
                    <a:pt x="16536" y="5673"/>
                  </a:cubicBezTo>
                  <a:cubicBezTo>
                    <a:pt x="12499" y="5673"/>
                    <a:pt x="8468" y="4145"/>
                    <a:pt x="5416" y="1077"/>
                  </a:cubicBezTo>
                  <a:cubicBezTo>
                    <a:pt x="5067" y="729"/>
                    <a:pt x="4687" y="380"/>
                    <a:pt x="43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1464500" y="1948475"/>
              <a:ext cx="1425925" cy="1740125"/>
            </a:xfrm>
            <a:custGeom>
              <a:avLst/>
              <a:gdLst/>
              <a:ahLst/>
              <a:cxnLst/>
              <a:rect l="l" t="t" r="r" b="b"/>
              <a:pathLst>
                <a:path w="57037" h="69605" extrusionOk="0">
                  <a:moveTo>
                    <a:pt x="15262" y="1"/>
                  </a:moveTo>
                  <a:cubicBezTo>
                    <a:pt x="9739" y="1"/>
                    <a:pt x="4216" y="2107"/>
                    <a:pt x="0" y="6323"/>
                  </a:cubicBezTo>
                  <a:lnTo>
                    <a:pt x="4149" y="10503"/>
                  </a:lnTo>
                  <a:cubicBezTo>
                    <a:pt x="7209" y="7459"/>
                    <a:pt x="11220" y="5939"/>
                    <a:pt x="15234" y="5939"/>
                  </a:cubicBezTo>
                  <a:cubicBezTo>
                    <a:pt x="19279" y="5939"/>
                    <a:pt x="23329" y="7482"/>
                    <a:pt x="26412" y="10566"/>
                  </a:cubicBezTo>
                  <a:cubicBezTo>
                    <a:pt x="32525" y="16710"/>
                    <a:pt x="32493" y="26686"/>
                    <a:pt x="26349" y="32798"/>
                  </a:cubicBezTo>
                  <a:cubicBezTo>
                    <a:pt x="18052" y="41253"/>
                    <a:pt x="18020" y="54808"/>
                    <a:pt x="26412" y="63232"/>
                  </a:cubicBezTo>
                  <a:cubicBezTo>
                    <a:pt x="30632" y="67483"/>
                    <a:pt x="36179" y="69605"/>
                    <a:pt x="41732" y="69605"/>
                  </a:cubicBezTo>
                  <a:cubicBezTo>
                    <a:pt x="47264" y="69605"/>
                    <a:pt x="52801" y="67499"/>
                    <a:pt x="57036" y="63295"/>
                  </a:cubicBezTo>
                  <a:lnTo>
                    <a:pt x="52856" y="59083"/>
                  </a:lnTo>
                  <a:cubicBezTo>
                    <a:pt x="49792" y="62147"/>
                    <a:pt x="45775" y="63675"/>
                    <a:pt x="41756" y="63675"/>
                  </a:cubicBezTo>
                  <a:cubicBezTo>
                    <a:pt x="37715" y="63675"/>
                    <a:pt x="33673" y="62131"/>
                    <a:pt x="30593" y="59051"/>
                  </a:cubicBezTo>
                  <a:cubicBezTo>
                    <a:pt x="24481" y="52907"/>
                    <a:pt x="24544" y="42932"/>
                    <a:pt x="30688" y="36820"/>
                  </a:cubicBezTo>
                  <a:cubicBezTo>
                    <a:pt x="39017" y="28364"/>
                    <a:pt x="38985" y="14778"/>
                    <a:pt x="30593" y="6386"/>
                  </a:cubicBezTo>
                  <a:cubicBezTo>
                    <a:pt x="26369" y="2130"/>
                    <a:pt x="20816" y="1"/>
                    <a:pt x="1526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2784300" y="2776325"/>
              <a:ext cx="794925" cy="299375"/>
            </a:xfrm>
            <a:custGeom>
              <a:avLst/>
              <a:gdLst/>
              <a:ahLst/>
              <a:cxnLst/>
              <a:rect l="l" t="t" r="r" b="b"/>
              <a:pathLst>
                <a:path w="31797" h="11975" extrusionOk="0">
                  <a:moveTo>
                    <a:pt x="4371" y="0"/>
                  </a:moveTo>
                  <a:lnTo>
                    <a:pt x="1" y="3959"/>
                  </a:lnTo>
                  <a:cubicBezTo>
                    <a:pt x="381" y="4402"/>
                    <a:pt x="792" y="4814"/>
                    <a:pt x="1172" y="5289"/>
                  </a:cubicBezTo>
                  <a:cubicBezTo>
                    <a:pt x="4829" y="9845"/>
                    <a:pt x="10208" y="11974"/>
                    <a:pt x="15741" y="11974"/>
                  </a:cubicBezTo>
                  <a:cubicBezTo>
                    <a:pt x="21517" y="11974"/>
                    <a:pt x="27462" y="9655"/>
                    <a:pt x="31796" y="5352"/>
                  </a:cubicBezTo>
                  <a:lnTo>
                    <a:pt x="27616" y="1141"/>
                  </a:lnTo>
                  <a:cubicBezTo>
                    <a:pt x="24548" y="4193"/>
                    <a:pt x="20525" y="5721"/>
                    <a:pt x="16500" y="5721"/>
                  </a:cubicBezTo>
                  <a:cubicBezTo>
                    <a:pt x="12465" y="5721"/>
                    <a:pt x="8429" y="4185"/>
                    <a:pt x="5353" y="1109"/>
                  </a:cubicBezTo>
                  <a:cubicBezTo>
                    <a:pt x="5004" y="760"/>
                    <a:pt x="4688" y="380"/>
                    <a:pt x="43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731350" y="2105725"/>
              <a:ext cx="1008700" cy="1531475"/>
            </a:xfrm>
            <a:custGeom>
              <a:avLst/>
              <a:gdLst/>
              <a:ahLst/>
              <a:cxnLst/>
              <a:rect l="l" t="t" r="r" b="b"/>
              <a:pathLst>
                <a:path w="40348" h="61259" extrusionOk="0">
                  <a:moveTo>
                    <a:pt x="29358" y="1"/>
                  </a:moveTo>
                  <a:cubicBezTo>
                    <a:pt x="21314" y="8013"/>
                    <a:pt x="20902" y="20776"/>
                    <a:pt x="28091" y="29295"/>
                  </a:cubicBezTo>
                  <a:cubicBezTo>
                    <a:pt x="33728" y="35787"/>
                    <a:pt x="33095" y="45667"/>
                    <a:pt x="26635" y="51400"/>
                  </a:cubicBezTo>
                  <a:cubicBezTo>
                    <a:pt x="23649" y="54036"/>
                    <a:pt x="19933" y="55332"/>
                    <a:pt x="16229" y="55332"/>
                  </a:cubicBezTo>
                  <a:cubicBezTo>
                    <a:pt x="11880" y="55332"/>
                    <a:pt x="7547" y="53544"/>
                    <a:pt x="4435" y="50038"/>
                  </a:cubicBezTo>
                  <a:lnTo>
                    <a:pt x="1" y="53965"/>
                  </a:lnTo>
                  <a:cubicBezTo>
                    <a:pt x="4296" y="58790"/>
                    <a:pt x="10256" y="61258"/>
                    <a:pt x="16241" y="61258"/>
                  </a:cubicBezTo>
                  <a:cubicBezTo>
                    <a:pt x="21332" y="61258"/>
                    <a:pt x="26442" y="59472"/>
                    <a:pt x="30561" y="55833"/>
                  </a:cubicBezTo>
                  <a:cubicBezTo>
                    <a:pt x="39492" y="47916"/>
                    <a:pt x="40347" y="34267"/>
                    <a:pt x="32493" y="25336"/>
                  </a:cubicBezTo>
                  <a:cubicBezTo>
                    <a:pt x="27395" y="19129"/>
                    <a:pt x="27743" y="9977"/>
                    <a:pt x="33538" y="4213"/>
                  </a:cubicBezTo>
                  <a:lnTo>
                    <a:pt x="2935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679100" y="3284600"/>
              <a:ext cx="198750" cy="201925"/>
            </a:xfrm>
            <a:custGeom>
              <a:avLst/>
              <a:gdLst/>
              <a:ahLst/>
              <a:cxnLst/>
              <a:rect l="l" t="t" r="r" b="b"/>
              <a:pathLst>
                <a:path w="7950" h="8077" extrusionOk="0">
                  <a:moveTo>
                    <a:pt x="1" y="1"/>
                  </a:moveTo>
                  <a:lnTo>
                    <a:pt x="571" y="4023"/>
                  </a:lnTo>
                  <a:lnTo>
                    <a:pt x="1109" y="8076"/>
                  </a:lnTo>
                  <a:lnTo>
                    <a:pt x="4529" y="4910"/>
                  </a:lnTo>
                  <a:lnTo>
                    <a:pt x="7950" y="1743"/>
                  </a:lnTo>
                  <a:lnTo>
                    <a:pt x="3959" y="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1410650" y="2074075"/>
              <a:ext cx="199550" cy="200325"/>
            </a:xfrm>
            <a:custGeom>
              <a:avLst/>
              <a:gdLst/>
              <a:ahLst/>
              <a:cxnLst/>
              <a:rect l="l" t="t" r="r" b="b"/>
              <a:pathLst>
                <a:path w="7982" h="8013" extrusionOk="0">
                  <a:moveTo>
                    <a:pt x="1363" y="0"/>
                  </a:moveTo>
                  <a:lnTo>
                    <a:pt x="666" y="4022"/>
                  </a:lnTo>
                  <a:lnTo>
                    <a:pt x="1" y="8012"/>
                  </a:lnTo>
                  <a:lnTo>
                    <a:pt x="3991" y="7284"/>
                  </a:lnTo>
                  <a:lnTo>
                    <a:pt x="7981" y="6524"/>
                  </a:lnTo>
                  <a:lnTo>
                    <a:pt x="4656" y="3262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2603800" y="2145325"/>
              <a:ext cx="494050" cy="1389500"/>
            </a:xfrm>
            <a:custGeom>
              <a:avLst/>
              <a:gdLst/>
              <a:ahLst/>
              <a:cxnLst/>
              <a:rect l="l" t="t" r="r" b="b"/>
              <a:pathLst>
                <a:path w="19762" h="55580" extrusionOk="0">
                  <a:moveTo>
                    <a:pt x="8519" y="0"/>
                  </a:moveTo>
                  <a:cubicBezTo>
                    <a:pt x="475" y="8013"/>
                    <a:pt x="0" y="20680"/>
                    <a:pt x="7189" y="29199"/>
                  </a:cubicBezTo>
                  <a:cubicBezTo>
                    <a:pt x="13270" y="35343"/>
                    <a:pt x="13206" y="45287"/>
                    <a:pt x="7094" y="51399"/>
                  </a:cubicBezTo>
                  <a:lnTo>
                    <a:pt x="11274" y="55579"/>
                  </a:lnTo>
                  <a:cubicBezTo>
                    <a:pt x="19667" y="47219"/>
                    <a:pt x="19762" y="33696"/>
                    <a:pt x="11559" y="25209"/>
                  </a:cubicBezTo>
                  <a:cubicBezTo>
                    <a:pt x="6556" y="19033"/>
                    <a:pt x="6936" y="9913"/>
                    <a:pt x="12699" y="4181"/>
                  </a:cubicBezTo>
                  <a:lnTo>
                    <a:pt x="851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2730475" y="3397025"/>
              <a:ext cx="201125" cy="198750"/>
            </a:xfrm>
            <a:custGeom>
              <a:avLst/>
              <a:gdLst/>
              <a:ahLst/>
              <a:cxnLst/>
              <a:rect l="l" t="t" r="r" b="b"/>
              <a:pathLst>
                <a:path w="8045" h="7950" extrusionOk="0">
                  <a:moveTo>
                    <a:pt x="1710" y="1"/>
                  </a:moveTo>
                  <a:lnTo>
                    <a:pt x="855" y="3959"/>
                  </a:lnTo>
                  <a:lnTo>
                    <a:pt x="0" y="7950"/>
                  </a:lnTo>
                  <a:lnTo>
                    <a:pt x="0" y="7950"/>
                  </a:lnTo>
                  <a:lnTo>
                    <a:pt x="4022" y="7380"/>
                  </a:lnTo>
                  <a:lnTo>
                    <a:pt x="8044" y="6810"/>
                  </a:lnTo>
                  <a:lnTo>
                    <a:pt x="4877" y="3389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2815175" y="1990625"/>
              <a:ext cx="1471850" cy="1681650"/>
            </a:xfrm>
            <a:custGeom>
              <a:avLst/>
              <a:gdLst/>
              <a:ahLst/>
              <a:cxnLst/>
              <a:rect l="l" t="t" r="r" b="b"/>
              <a:pathLst>
                <a:path w="58874" h="67266" extrusionOk="0">
                  <a:moveTo>
                    <a:pt x="15224" y="1"/>
                  </a:moveTo>
                  <a:cubicBezTo>
                    <a:pt x="9722" y="1"/>
                    <a:pt x="4217" y="2083"/>
                    <a:pt x="1" y="6252"/>
                  </a:cubicBezTo>
                  <a:lnTo>
                    <a:pt x="4149" y="10464"/>
                  </a:lnTo>
                  <a:cubicBezTo>
                    <a:pt x="7213" y="7431"/>
                    <a:pt x="11213" y="5919"/>
                    <a:pt x="15208" y="5919"/>
                  </a:cubicBezTo>
                  <a:cubicBezTo>
                    <a:pt x="19265" y="5919"/>
                    <a:pt x="23317" y="7479"/>
                    <a:pt x="26381" y="10590"/>
                  </a:cubicBezTo>
                  <a:cubicBezTo>
                    <a:pt x="31828" y="16101"/>
                    <a:pt x="32272" y="24588"/>
                    <a:pt x="27933" y="30700"/>
                  </a:cubicBezTo>
                  <a:cubicBezTo>
                    <a:pt x="27300" y="31365"/>
                    <a:pt x="26730" y="32030"/>
                    <a:pt x="26191" y="32727"/>
                  </a:cubicBezTo>
                  <a:cubicBezTo>
                    <a:pt x="26191" y="32759"/>
                    <a:pt x="26159" y="32759"/>
                    <a:pt x="26159" y="32790"/>
                  </a:cubicBezTo>
                  <a:cubicBezTo>
                    <a:pt x="19921" y="41246"/>
                    <a:pt x="20617" y="53217"/>
                    <a:pt x="28281" y="60881"/>
                  </a:cubicBezTo>
                  <a:cubicBezTo>
                    <a:pt x="32505" y="65136"/>
                    <a:pt x="38059" y="67266"/>
                    <a:pt x="43612" y="67266"/>
                  </a:cubicBezTo>
                  <a:cubicBezTo>
                    <a:pt x="49135" y="67266"/>
                    <a:pt x="54658" y="65160"/>
                    <a:pt x="58874" y="60944"/>
                  </a:cubicBezTo>
                  <a:lnTo>
                    <a:pt x="54693" y="56764"/>
                  </a:lnTo>
                  <a:cubicBezTo>
                    <a:pt x="51629" y="59812"/>
                    <a:pt x="47612" y="61340"/>
                    <a:pt x="43597" y="61340"/>
                  </a:cubicBezTo>
                  <a:cubicBezTo>
                    <a:pt x="39560" y="61340"/>
                    <a:pt x="35526" y="59796"/>
                    <a:pt x="32462" y="56700"/>
                  </a:cubicBezTo>
                  <a:cubicBezTo>
                    <a:pt x="27015" y="51221"/>
                    <a:pt x="26413" y="42703"/>
                    <a:pt x="30720" y="36590"/>
                  </a:cubicBezTo>
                  <a:cubicBezTo>
                    <a:pt x="38859" y="28167"/>
                    <a:pt x="38859" y="14802"/>
                    <a:pt x="30593" y="6410"/>
                  </a:cubicBezTo>
                  <a:cubicBezTo>
                    <a:pt x="26369" y="2139"/>
                    <a:pt x="20798" y="1"/>
                    <a:pt x="1522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4133400" y="3366950"/>
              <a:ext cx="201125" cy="198750"/>
            </a:xfrm>
            <a:custGeom>
              <a:avLst/>
              <a:gdLst/>
              <a:ahLst/>
              <a:cxnLst/>
              <a:rect l="l" t="t" r="r" b="b"/>
              <a:pathLst>
                <a:path w="8045" h="7950" extrusionOk="0">
                  <a:moveTo>
                    <a:pt x="1711" y="0"/>
                  </a:moveTo>
                  <a:lnTo>
                    <a:pt x="856" y="3991"/>
                  </a:lnTo>
                  <a:lnTo>
                    <a:pt x="1" y="7949"/>
                  </a:lnTo>
                  <a:lnTo>
                    <a:pt x="4023" y="7379"/>
                  </a:lnTo>
                  <a:lnTo>
                    <a:pt x="8045" y="6809"/>
                  </a:lnTo>
                  <a:lnTo>
                    <a:pt x="4878" y="3421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2746300" y="2106525"/>
              <a:ext cx="201125" cy="199550"/>
            </a:xfrm>
            <a:custGeom>
              <a:avLst/>
              <a:gdLst/>
              <a:ahLst/>
              <a:cxnLst/>
              <a:rect l="l" t="t" r="r" b="b"/>
              <a:pathLst>
                <a:path w="8045" h="7982" extrusionOk="0">
                  <a:moveTo>
                    <a:pt x="1647" y="1"/>
                  </a:moveTo>
                  <a:lnTo>
                    <a:pt x="824" y="3991"/>
                  </a:lnTo>
                  <a:lnTo>
                    <a:pt x="1" y="7981"/>
                  </a:lnTo>
                  <a:lnTo>
                    <a:pt x="4023" y="7379"/>
                  </a:lnTo>
                  <a:lnTo>
                    <a:pt x="8045" y="6778"/>
                  </a:lnTo>
                  <a:lnTo>
                    <a:pt x="4846" y="338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32"/>
          <p:cNvSpPr txBox="1"/>
          <p:nvPr/>
        </p:nvSpPr>
        <p:spPr>
          <a:xfrm>
            <a:off x="3615232" y="3689607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Oxygen device malfunction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</a:t>
            </a:r>
          </a:p>
        </p:txBody>
      </p:sp>
      <p:sp>
        <p:nvSpPr>
          <p:cNvPr id="2859" name="Google Shape;2859;p32"/>
          <p:cNvSpPr txBox="1"/>
          <p:nvPr/>
        </p:nvSpPr>
        <p:spPr>
          <a:xfrm>
            <a:off x="6743803" y="3678988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Software glitch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</a:t>
            </a:r>
            <a:endParaRPr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2165397" y="2142725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Heart rate device malfunction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</a:t>
            </a:r>
          </a:p>
        </p:txBody>
      </p:sp>
      <p:sp>
        <p:nvSpPr>
          <p:cNvPr id="2863" name="Google Shape;2863;p32"/>
          <p:cNvSpPr txBox="1"/>
          <p:nvPr/>
        </p:nvSpPr>
        <p:spPr>
          <a:xfrm>
            <a:off x="5180299" y="2216436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Airbag malfunction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4</a:t>
            </a:r>
            <a:endParaRPr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855;p32">
            <a:extLst>
              <a:ext uri="{FF2B5EF4-FFF2-40B4-BE49-F238E27FC236}">
                <a16:creationId xmlns:a16="http://schemas.microsoft.com/office/drawing/2014/main" id="{97849750-0699-0391-1BDD-3CA830F54B53}"/>
              </a:ext>
            </a:extLst>
          </p:cNvPr>
          <p:cNvSpPr txBox="1"/>
          <p:nvPr/>
        </p:nvSpPr>
        <p:spPr>
          <a:xfrm>
            <a:off x="512546" y="3512387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Heater malfunction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</a:t>
            </a:r>
            <a:endParaRPr dirty="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58849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3A074-7B2E-CF54-7775-72812B297C1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-33338"/>
            <a:ext cx="547687" cy="393701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DC6358-27A1-FEEE-9073-20D354CD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25746"/>
              </p:ext>
            </p:extLst>
          </p:nvPr>
        </p:nvGraphicFramePr>
        <p:xfrm>
          <a:off x="0" y="0"/>
          <a:ext cx="9151932" cy="514350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621042">
                  <a:extLst>
                    <a:ext uri="{9D8B030D-6E8A-4147-A177-3AD203B41FA5}">
                      <a16:colId xmlns:a16="http://schemas.microsoft.com/office/drawing/2014/main" val="2657597507"/>
                    </a:ext>
                  </a:extLst>
                </a:gridCol>
                <a:gridCol w="1240221">
                  <a:extLst>
                    <a:ext uri="{9D8B030D-6E8A-4147-A177-3AD203B41FA5}">
                      <a16:colId xmlns:a16="http://schemas.microsoft.com/office/drawing/2014/main" val="1145892044"/>
                    </a:ext>
                  </a:extLst>
                </a:gridCol>
                <a:gridCol w="1303282">
                  <a:extLst>
                    <a:ext uri="{9D8B030D-6E8A-4147-A177-3AD203B41FA5}">
                      <a16:colId xmlns:a16="http://schemas.microsoft.com/office/drawing/2014/main" val="244616070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680665189"/>
                    </a:ext>
                  </a:extLst>
                </a:gridCol>
                <a:gridCol w="1155153">
                  <a:extLst>
                    <a:ext uri="{9D8B030D-6E8A-4147-A177-3AD203B41FA5}">
                      <a16:colId xmlns:a16="http://schemas.microsoft.com/office/drawing/2014/main" val="3387362889"/>
                    </a:ext>
                  </a:extLst>
                </a:gridCol>
                <a:gridCol w="1518441">
                  <a:extLst>
                    <a:ext uri="{9D8B030D-6E8A-4147-A177-3AD203B41FA5}">
                      <a16:colId xmlns:a16="http://schemas.microsoft.com/office/drawing/2014/main" val="1093834541"/>
                    </a:ext>
                  </a:extLst>
                </a:gridCol>
              </a:tblGrid>
              <a:tr h="804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TYPES OF RATING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HEATER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ECG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OXYGEN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AIRBAG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SOFTWARE</a:t>
                      </a:r>
                    </a:p>
                  </a:txBody>
                  <a:tcPr marL="137279" marR="137279" marT="68639" marB="68639" anchor="ctr"/>
                </a:tc>
                <a:extLst>
                  <a:ext uri="{0D108BD9-81ED-4DB2-BD59-A6C34878D82A}">
                    <a16:rowId xmlns:a16="http://schemas.microsoft.com/office/drawing/2014/main" val="4223720937"/>
                  </a:ext>
                </a:extLst>
              </a:tr>
              <a:tr h="11241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SEVERITY RATINGS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9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10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7.5</a:t>
                      </a:r>
                    </a:p>
                  </a:txBody>
                  <a:tcPr marL="137279" marR="137279" marT="68639" marB="68639" anchor="ctr"/>
                </a:tc>
                <a:extLst>
                  <a:ext uri="{0D108BD9-81ED-4DB2-BD59-A6C34878D82A}">
                    <a16:rowId xmlns:a16="http://schemas.microsoft.com/office/drawing/2014/main" val="3197502074"/>
                  </a:ext>
                </a:extLst>
              </a:tr>
              <a:tr h="12860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OCCURRENCE RATINGS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6.5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5.5</a:t>
                      </a:r>
                    </a:p>
                  </a:txBody>
                  <a:tcPr marL="137279" marR="137279" marT="68639" marB="68639" anchor="ctr"/>
                </a:tc>
                <a:extLst>
                  <a:ext uri="{0D108BD9-81ED-4DB2-BD59-A6C34878D82A}">
                    <a16:rowId xmlns:a16="http://schemas.microsoft.com/office/drawing/2014/main" val="3209012928"/>
                  </a:ext>
                </a:extLst>
              </a:tr>
              <a:tr h="11241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DETECTION RATINGS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37279" marR="137279" marT="68639" marB="68639" anchor="ctr"/>
                </a:tc>
                <a:extLst>
                  <a:ext uri="{0D108BD9-81ED-4DB2-BD59-A6C34878D82A}">
                    <a16:rowId xmlns:a16="http://schemas.microsoft.com/office/drawing/2014/main" val="104847348"/>
                  </a:ext>
                </a:extLst>
              </a:tr>
              <a:tr h="804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RPN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360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48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48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520</a:t>
                      </a:r>
                    </a:p>
                  </a:txBody>
                  <a:tcPr marL="137279" marR="137279" marT="68639" marB="6863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/>
                        <a:t>247.5</a:t>
                      </a:r>
                    </a:p>
                  </a:txBody>
                  <a:tcPr marL="137279" marR="137279" marT="68639" marB="68639" anchor="ctr"/>
                </a:tc>
                <a:extLst>
                  <a:ext uri="{0D108BD9-81ED-4DB2-BD59-A6C34878D82A}">
                    <a16:rowId xmlns:a16="http://schemas.microsoft.com/office/drawing/2014/main" val="260685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06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AE02-18AA-8FD9-B9ED-44CDFBFB8CD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-33338"/>
            <a:ext cx="547687" cy="393701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7C52B4-899D-9ABF-5FB2-DCB7AF9A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20402"/>
              </p:ext>
            </p:extLst>
          </p:nvPr>
        </p:nvGraphicFramePr>
        <p:xfrm>
          <a:off x="0" y="1"/>
          <a:ext cx="9144000" cy="5143495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007779325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14214810"/>
                    </a:ext>
                  </a:extLst>
                </a:gridCol>
              </a:tblGrid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COMPONENTS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COST IN DOLLARS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5398106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ESP-8266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$3.50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40409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ESP-WROOM-32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$7.77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5753576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AD-8232 + ELECTRODES 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$11.00 + $6.00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850929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MAX-30100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$7.00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877033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MPU-6050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$4.00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0671819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DS18B20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$2.00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6391450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HEATING PADS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$6.00 * 2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6072790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JACKET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$15.00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164869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POWER BANK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$20.00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927334"/>
                  </a:ext>
                </a:extLst>
              </a:tr>
              <a:tr h="4793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ADDITIONAL MATERIAL (BREADBOARD, WIRES ETC..)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$20.00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2854034"/>
                  </a:ext>
                </a:extLst>
              </a:tr>
              <a:tr h="42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TOTAL COST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$108.27</a:t>
                      </a:r>
                      <a:endParaRPr lang="en-US" sz="1200" dirty="0">
                        <a:effectLst/>
                        <a:latin typeface="Fira Sans" panose="020B05030500000200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2230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066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Fira Sans Medium"/>
                <a:ea typeface="Fira Sans Medium"/>
                <a:cs typeface="Fira Sans Medium"/>
                <a:sym typeface="Fira Sans Medium"/>
              </a:rPr>
              <a:t>WORK BREAKDOWN</a:t>
            </a: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Project Initiation</a:t>
            </a: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152249"/>
            <a:ext cx="1765200" cy="80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1.1. Collect all items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1.2. Test all collected items </a:t>
            </a:r>
          </a:p>
        </p:txBody>
      </p:sp>
      <p:sp>
        <p:nvSpPr>
          <p:cNvPr id="2222" name="Google Shape;2222;p25"/>
          <p:cNvSpPr txBox="1"/>
          <p:nvPr/>
        </p:nvSpPr>
        <p:spPr>
          <a:xfrm>
            <a:off x="3562388" y="3816408"/>
            <a:ext cx="1966362" cy="3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Tangible Implementation</a:t>
            </a: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3427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3.1. Design jacket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3.2. Add all components</a:t>
            </a: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30782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Hardware Development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4659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2.1 Hardware connections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2.2 Hardware coding</a:t>
            </a: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Testing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122300" y="29246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Application Development</a:t>
            </a:r>
          </a:p>
        </p:txBody>
      </p:sp>
      <p:sp>
        <p:nvSpPr>
          <p:cNvPr id="2229" name="Google Shape;2229;p25"/>
          <p:cNvSpPr txBox="1"/>
          <p:nvPr/>
        </p:nvSpPr>
        <p:spPr>
          <a:xfrm>
            <a:off x="5196075" y="355693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4.1.1. Front-end Development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4.1.2 Back-end Development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4.2. Deployment</a:t>
            </a: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673;p20">
            <a:extLst>
              <a:ext uri="{FF2B5EF4-FFF2-40B4-BE49-F238E27FC236}">
                <a16:creationId xmlns:a16="http://schemas.microsoft.com/office/drawing/2014/main" id="{05D43995-FBCB-CBD4-FF5C-3ABFC6365C94}"/>
              </a:ext>
            </a:extLst>
          </p:cNvPr>
          <p:cNvSpPr/>
          <p:nvPr/>
        </p:nvSpPr>
        <p:spPr>
          <a:xfrm>
            <a:off x="1349681" y="3065620"/>
            <a:ext cx="519405" cy="519405"/>
          </a:xfrm>
          <a:custGeom>
            <a:avLst/>
            <a:gdLst/>
            <a:ahLst/>
            <a:cxnLst/>
            <a:rect l="l" t="t" r="r" b="b"/>
            <a:pathLst>
              <a:path w="20681" h="20681" extrusionOk="0">
                <a:moveTo>
                  <a:pt x="10325" y="1"/>
                </a:moveTo>
                <a:cubicBezTo>
                  <a:pt x="4624" y="1"/>
                  <a:pt x="0" y="4624"/>
                  <a:pt x="0" y="10357"/>
                </a:cubicBezTo>
                <a:cubicBezTo>
                  <a:pt x="0" y="16057"/>
                  <a:pt x="4624" y="20681"/>
                  <a:pt x="10325" y="20681"/>
                </a:cubicBezTo>
                <a:cubicBezTo>
                  <a:pt x="16025" y="20681"/>
                  <a:pt x="20680" y="16057"/>
                  <a:pt x="20680" y="10357"/>
                </a:cubicBezTo>
                <a:cubicBezTo>
                  <a:pt x="20680" y="4624"/>
                  <a:pt x="16025" y="1"/>
                  <a:pt x="1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</a:t>
            </a:r>
            <a:r>
              <a:rPr lang="en-US" sz="1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</a:t>
            </a:r>
            <a:endParaRPr dirty="0"/>
          </a:p>
        </p:txBody>
      </p:sp>
      <p:sp>
        <p:nvSpPr>
          <p:cNvPr id="5" name="Google Shape;1673;p20">
            <a:extLst>
              <a:ext uri="{FF2B5EF4-FFF2-40B4-BE49-F238E27FC236}">
                <a16:creationId xmlns:a16="http://schemas.microsoft.com/office/drawing/2014/main" id="{417C268D-3425-A470-A843-77F0687D1D02}"/>
              </a:ext>
            </a:extLst>
          </p:cNvPr>
          <p:cNvSpPr/>
          <p:nvPr/>
        </p:nvSpPr>
        <p:spPr>
          <a:xfrm>
            <a:off x="3003297" y="2144270"/>
            <a:ext cx="519405" cy="519405"/>
          </a:xfrm>
          <a:custGeom>
            <a:avLst/>
            <a:gdLst/>
            <a:ahLst/>
            <a:cxnLst/>
            <a:rect l="l" t="t" r="r" b="b"/>
            <a:pathLst>
              <a:path w="20681" h="20681" extrusionOk="0">
                <a:moveTo>
                  <a:pt x="10325" y="1"/>
                </a:moveTo>
                <a:cubicBezTo>
                  <a:pt x="4624" y="1"/>
                  <a:pt x="0" y="4624"/>
                  <a:pt x="0" y="10357"/>
                </a:cubicBezTo>
                <a:cubicBezTo>
                  <a:pt x="0" y="16057"/>
                  <a:pt x="4624" y="20681"/>
                  <a:pt x="10325" y="20681"/>
                </a:cubicBezTo>
                <a:cubicBezTo>
                  <a:pt x="16025" y="20681"/>
                  <a:pt x="20680" y="16057"/>
                  <a:pt x="20680" y="10357"/>
                </a:cubicBezTo>
                <a:cubicBezTo>
                  <a:pt x="20680" y="4624"/>
                  <a:pt x="16025" y="1"/>
                  <a:pt x="1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2.</a:t>
            </a:r>
            <a:endParaRPr dirty="0"/>
          </a:p>
        </p:txBody>
      </p:sp>
      <p:sp>
        <p:nvSpPr>
          <p:cNvPr id="6" name="Google Shape;1673;p20">
            <a:extLst>
              <a:ext uri="{FF2B5EF4-FFF2-40B4-BE49-F238E27FC236}">
                <a16:creationId xmlns:a16="http://schemas.microsoft.com/office/drawing/2014/main" id="{B3EC6859-6ECA-B17B-DA45-D4434F9140D1}"/>
              </a:ext>
            </a:extLst>
          </p:cNvPr>
          <p:cNvSpPr/>
          <p:nvPr/>
        </p:nvSpPr>
        <p:spPr>
          <a:xfrm>
            <a:off x="4306757" y="3029714"/>
            <a:ext cx="519405" cy="519405"/>
          </a:xfrm>
          <a:custGeom>
            <a:avLst/>
            <a:gdLst/>
            <a:ahLst/>
            <a:cxnLst/>
            <a:rect l="l" t="t" r="r" b="b"/>
            <a:pathLst>
              <a:path w="20681" h="20681" extrusionOk="0">
                <a:moveTo>
                  <a:pt x="10325" y="1"/>
                </a:moveTo>
                <a:cubicBezTo>
                  <a:pt x="4624" y="1"/>
                  <a:pt x="0" y="4624"/>
                  <a:pt x="0" y="10357"/>
                </a:cubicBezTo>
                <a:cubicBezTo>
                  <a:pt x="0" y="16057"/>
                  <a:pt x="4624" y="20681"/>
                  <a:pt x="10325" y="20681"/>
                </a:cubicBezTo>
                <a:cubicBezTo>
                  <a:pt x="16025" y="20681"/>
                  <a:pt x="20680" y="16057"/>
                  <a:pt x="20680" y="10357"/>
                </a:cubicBezTo>
                <a:cubicBezTo>
                  <a:pt x="20680" y="4624"/>
                  <a:pt x="16025" y="1"/>
                  <a:pt x="1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3.</a:t>
            </a:r>
            <a:endParaRPr dirty="0"/>
          </a:p>
        </p:txBody>
      </p:sp>
      <p:sp>
        <p:nvSpPr>
          <p:cNvPr id="7" name="Google Shape;1673;p20">
            <a:extLst>
              <a:ext uri="{FF2B5EF4-FFF2-40B4-BE49-F238E27FC236}">
                <a16:creationId xmlns:a16="http://schemas.microsoft.com/office/drawing/2014/main" id="{E47540AD-595C-454B-83B7-F45E62A34A69}"/>
              </a:ext>
            </a:extLst>
          </p:cNvPr>
          <p:cNvSpPr/>
          <p:nvPr/>
        </p:nvSpPr>
        <p:spPr>
          <a:xfrm>
            <a:off x="5666327" y="2201520"/>
            <a:ext cx="519405" cy="519405"/>
          </a:xfrm>
          <a:custGeom>
            <a:avLst/>
            <a:gdLst/>
            <a:ahLst/>
            <a:cxnLst/>
            <a:rect l="l" t="t" r="r" b="b"/>
            <a:pathLst>
              <a:path w="20681" h="20681" extrusionOk="0">
                <a:moveTo>
                  <a:pt x="10325" y="1"/>
                </a:moveTo>
                <a:cubicBezTo>
                  <a:pt x="4624" y="1"/>
                  <a:pt x="0" y="4624"/>
                  <a:pt x="0" y="10357"/>
                </a:cubicBezTo>
                <a:cubicBezTo>
                  <a:pt x="0" y="16057"/>
                  <a:pt x="4624" y="20681"/>
                  <a:pt x="10325" y="20681"/>
                </a:cubicBezTo>
                <a:cubicBezTo>
                  <a:pt x="16025" y="20681"/>
                  <a:pt x="20680" y="16057"/>
                  <a:pt x="20680" y="10357"/>
                </a:cubicBezTo>
                <a:cubicBezTo>
                  <a:pt x="20680" y="4624"/>
                  <a:pt x="16025" y="1"/>
                  <a:pt x="1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4</a:t>
            </a:r>
            <a:r>
              <a:rPr lang="en-US" sz="1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</a:t>
            </a:r>
            <a:endParaRPr dirty="0"/>
          </a:p>
        </p:txBody>
      </p:sp>
      <p:sp>
        <p:nvSpPr>
          <p:cNvPr id="8" name="Google Shape;1673;p20">
            <a:extLst>
              <a:ext uri="{FF2B5EF4-FFF2-40B4-BE49-F238E27FC236}">
                <a16:creationId xmlns:a16="http://schemas.microsoft.com/office/drawing/2014/main" id="{67143F74-29CF-8560-31CC-1349DAD99AFB}"/>
              </a:ext>
            </a:extLst>
          </p:cNvPr>
          <p:cNvSpPr/>
          <p:nvPr/>
        </p:nvSpPr>
        <p:spPr>
          <a:xfrm>
            <a:off x="7293378" y="3040965"/>
            <a:ext cx="519405" cy="519405"/>
          </a:xfrm>
          <a:custGeom>
            <a:avLst/>
            <a:gdLst/>
            <a:ahLst/>
            <a:cxnLst/>
            <a:rect l="l" t="t" r="r" b="b"/>
            <a:pathLst>
              <a:path w="20681" h="20681" extrusionOk="0">
                <a:moveTo>
                  <a:pt x="10325" y="1"/>
                </a:moveTo>
                <a:cubicBezTo>
                  <a:pt x="4624" y="1"/>
                  <a:pt x="0" y="4624"/>
                  <a:pt x="0" y="10357"/>
                </a:cubicBezTo>
                <a:cubicBezTo>
                  <a:pt x="0" y="16057"/>
                  <a:pt x="4624" y="20681"/>
                  <a:pt x="10325" y="20681"/>
                </a:cubicBezTo>
                <a:cubicBezTo>
                  <a:pt x="16025" y="20681"/>
                  <a:pt x="20680" y="16057"/>
                  <a:pt x="20680" y="10357"/>
                </a:cubicBezTo>
                <a:cubicBezTo>
                  <a:pt x="20680" y="4624"/>
                  <a:pt x="16025" y="1"/>
                  <a:pt x="1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</a:t>
            </a:r>
            <a:r>
              <a:rPr lang="en-US" sz="18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683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AE02-18AA-8FD9-B9ED-44CDFBFB8CD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0"/>
            <a:ext cx="547687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96DA7D-3D69-6A4F-665E-9FF8526FC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05503"/>
              </p:ext>
            </p:extLst>
          </p:nvPr>
        </p:nvGraphicFramePr>
        <p:xfrm>
          <a:off x="0" y="0"/>
          <a:ext cx="9144002" cy="51435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4572002">
                  <a:extLst>
                    <a:ext uri="{9D8B030D-6E8A-4147-A177-3AD203B41FA5}">
                      <a16:colId xmlns:a16="http://schemas.microsoft.com/office/drawing/2014/main" val="57028429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664153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460082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393587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150617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68731381"/>
                    </a:ext>
                  </a:extLst>
                </a:gridCol>
              </a:tblGrid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AUG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SEP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OCT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NOV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2943697420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GET ALL COMPONENTS NEEDED 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2904465812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THE HEART RATE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ELIE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1291496251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THE OXYGEN SENSOR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ATIEH</a:t>
                      </a: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2818913757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THE TEMPERATURE SENSOR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ELIE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2663059319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FALL SENSOR 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2248984718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DESIGN JACKET 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1128943918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 ALL COMPONENTS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1107235307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CREATE THE FRONT-END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3454393521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CREATE THE BACK-END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 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extLst>
                  <a:ext uri="{0D108BD9-81ED-4DB2-BD59-A6C34878D82A}">
                    <a16:rowId xmlns:a16="http://schemas.microsoft.com/office/drawing/2014/main" val="3526342173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DEPLOY ON SERVER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5151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TEST ALL COMPONENTS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latin typeface="Fira Sans" panose="020B0503050000020004" pitchFamily="34" charset="0"/>
                      </a:endParaRPr>
                    </a:p>
                  </a:txBody>
                  <a:tcPr marL="60180" marR="601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ELIE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</a:rPr>
                        <a:t>&amp;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ATIEH</a:t>
                      </a:r>
                      <a:endParaRPr lang="en-US" sz="1400" b="1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180" marR="601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0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207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EAD42-55B3-2BED-8045-7561EEA80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"/>
          <a:stretch/>
        </p:blipFill>
        <p:spPr>
          <a:xfrm>
            <a:off x="2679702" y="1372675"/>
            <a:ext cx="3873198" cy="2119719"/>
          </a:xfrm>
          <a:prstGeom prst="roundRect">
            <a:avLst>
              <a:gd name="adj" fmla="val 3879"/>
            </a:avLst>
          </a:prstGeom>
        </p:spPr>
      </p:pic>
      <p:grpSp>
        <p:nvGrpSpPr>
          <p:cNvPr id="2373" name="Google Shape;2373;p28"/>
          <p:cNvGrpSpPr/>
          <p:nvPr/>
        </p:nvGrpSpPr>
        <p:grpSpPr>
          <a:xfrm>
            <a:off x="1372509" y="727184"/>
            <a:ext cx="6398981" cy="3689131"/>
            <a:chOff x="1995750" y="2098600"/>
            <a:chExt cx="3550125" cy="223822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23387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6537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6537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THANK YOU!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2809900" y="3876399"/>
            <a:ext cx="3524200" cy="23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KEEP YOUR ELDERLY SAFE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660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;p14">
            <a:extLst>
              <a:ext uri="{FF2B5EF4-FFF2-40B4-BE49-F238E27FC236}">
                <a16:creationId xmlns:a16="http://schemas.microsoft.com/office/drawing/2014/main" id="{BDF5B3D1-AD22-9D7B-2160-6D02E61A5979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WE HAVE THE SOLUTION!</a:t>
            </a:r>
          </a:p>
        </p:txBody>
      </p:sp>
      <p:pic>
        <p:nvPicPr>
          <p:cNvPr id="8" name="Picture 7" descr="A jacket with symbols on it&#10;&#10;Description automatically generated">
            <a:extLst>
              <a:ext uri="{FF2B5EF4-FFF2-40B4-BE49-F238E27FC236}">
                <a16:creationId xmlns:a16="http://schemas.microsoft.com/office/drawing/2014/main" id="{1FF710EE-9A51-52CB-BB30-2E437579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00" y="1378814"/>
            <a:ext cx="3139209" cy="3139209"/>
          </a:xfrm>
          <a:prstGeom prst="rect">
            <a:avLst/>
          </a:prstGeom>
        </p:spPr>
      </p:pic>
      <p:pic>
        <p:nvPicPr>
          <p:cNvPr id="10" name="Picture 9" descr="An old person in a grey shirt and tan pants&#10;&#10;Description automatically generated">
            <a:extLst>
              <a:ext uri="{FF2B5EF4-FFF2-40B4-BE49-F238E27FC236}">
                <a16:creationId xmlns:a16="http://schemas.microsoft.com/office/drawing/2014/main" id="{93EAC63B-3CB4-0A17-5B89-AFFEAD0A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1219199"/>
            <a:ext cx="3458441" cy="34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133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ELECTROCARDIOGRAM</a:t>
            </a: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Monitor live ECG</a:t>
            </a: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539101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O2 LEVEL &amp; HEART RATE</a:t>
            </a: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29041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Monitor heart rate and oxygen level with 85 to 90% accuracy</a:t>
            </a: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TEMPERATURE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8" y="3837950"/>
            <a:ext cx="237059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Track body and room temperature with 98% accuracy</a:t>
            </a: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PROJECT REQUIREMENTS</a:t>
            </a: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FALL DETECTION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Track any fall and deploy airbag</a:t>
            </a: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WARMING MODULE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Give warmth through heated sheets</a:t>
            </a: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INTERFACE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219450" y="3837950"/>
            <a:ext cx="2391157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Displayed and send notification on a web and PWA application</a:t>
            </a: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1146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FUNCTIONAL DECOMPOSITION LEVEL 0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0C198860-B421-6D53-2BE3-C715607C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0" y="1024515"/>
            <a:ext cx="7699367" cy="3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4AAC04-5B1D-7288-660B-363D2F7FFFD2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FUNCTIONAL DECOMPOSITION LEVEL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98860-B421-6D53-2BE3-C715607C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2225"/>
            <a:ext cx="9144000" cy="33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</TotalTime>
  <Words>1669</Words>
  <Application>Microsoft Office PowerPoint</Application>
  <PresentationFormat>On-screen Show (16:9)</PresentationFormat>
  <Paragraphs>442</Paragraphs>
  <Slides>58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Calibri</vt:lpstr>
      <vt:lpstr>Fira Sans</vt:lpstr>
      <vt:lpstr>Courier Newy)</vt:lpstr>
      <vt:lpstr>Fira Sans Extra Condensed SemiBold</vt:lpstr>
      <vt:lpstr>Calibri Light</vt:lpstr>
      <vt:lpstr>Roboto</vt:lpstr>
      <vt:lpstr>Fira Sans SemiBold</vt:lpstr>
      <vt:lpstr>Cambria Math</vt:lpstr>
      <vt:lpstr>Arial</vt:lpstr>
      <vt:lpstr>Courier New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INSTALL THE APP SCAN THE QR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ATIEH Y. ATIEH</cp:lastModifiedBy>
  <cp:revision>27</cp:revision>
  <dcterms:modified xsi:type="dcterms:W3CDTF">2023-12-23T13:09:20Z</dcterms:modified>
</cp:coreProperties>
</file>